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71" r:id="rId5"/>
    <p:sldId id="272" r:id="rId6"/>
    <p:sldId id="268" r:id="rId7"/>
    <p:sldId id="257" r:id="rId8"/>
    <p:sldId id="265" r:id="rId9"/>
    <p:sldId id="274" r:id="rId10"/>
    <p:sldId id="275" r:id="rId11"/>
    <p:sldId id="276" r:id="rId12"/>
    <p:sldId id="264" r:id="rId13"/>
    <p:sldId id="259" r:id="rId14"/>
    <p:sldId id="286" r:id="rId15"/>
    <p:sldId id="277" r:id="rId16"/>
    <p:sldId id="278" r:id="rId17"/>
    <p:sldId id="283" r:id="rId18"/>
    <p:sldId id="279" r:id="rId19"/>
    <p:sldId id="284" r:id="rId20"/>
    <p:sldId id="280" r:id="rId21"/>
    <p:sldId id="281" r:id="rId22"/>
    <p:sldId id="285" r:id="rId23"/>
    <p:sldId id="282" r:id="rId24"/>
    <p:sldId id="288" r:id="rId25"/>
    <p:sldId id="287" r:id="rId26"/>
    <p:sldId id="266" r:id="rId27"/>
    <p:sldId id="289" r:id="rId28"/>
    <p:sldId id="290"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p:scale>
          <a:sx n="50" d="100"/>
          <a:sy n="50" d="100"/>
        </p:scale>
        <p:origin x="648"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65EC9-98E3-4940-B75D-692A0E3FD200}"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US"/>
        </a:p>
      </dgm:t>
    </dgm:pt>
    <dgm:pt modelId="{971F5B62-7739-49C0-891B-97054E0608F6}">
      <dgm:prSet phldrT="[Text]"/>
      <dgm:spPr/>
      <dgm:t>
        <a:bodyPr/>
        <a:lstStyle/>
        <a:p>
          <a:r>
            <a:rPr lang="en-US" b="1" dirty="0" smtClean="0"/>
            <a:t>Form Research Question </a:t>
          </a:r>
        </a:p>
        <a:p>
          <a:r>
            <a:rPr lang="en-US" i="1" dirty="0" smtClean="0"/>
            <a:t>(about Population)</a:t>
          </a:r>
          <a:endParaRPr lang="en-US" i="1" dirty="0"/>
        </a:p>
      </dgm:t>
    </dgm:pt>
    <dgm:pt modelId="{A4E4B406-988B-442E-B214-0F64D58C0CDC}" type="parTrans" cxnId="{4717C2C1-DE69-456B-9A4B-E4EFA277B871}">
      <dgm:prSet/>
      <dgm:spPr/>
      <dgm:t>
        <a:bodyPr/>
        <a:lstStyle/>
        <a:p>
          <a:endParaRPr lang="en-US"/>
        </a:p>
      </dgm:t>
    </dgm:pt>
    <dgm:pt modelId="{D8FAC96C-2590-44AC-BC66-0167D4BC37F4}" type="sibTrans" cxnId="{4717C2C1-DE69-456B-9A4B-E4EFA277B871}">
      <dgm:prSet/>
      <dgm:spPr/>
      <dgm:t>
        <a:bodyPr/>
        <a:lstStyle/>
        <a:p>
          <a:endParaRPr lang="en-US"/>
        </a:p>
      </dgm:t>
    </dgm:pt>
    <dgm:pt modelId="{6B95209B-BBC2-4A0E-B7E6-DEB206DBEF90}">
      <dgm:prSet phldrT="[Text]"/>
      <dgm:spPr/>
      <dgm:t>
        <a:bodyPr/>
        <a:lstStyle/>
        <a:p>
          <a:r>
            <a:rPr lang="en-US" b="1" dirty="0" smtClean="0"/>
            <a:t>Collect Data </a:t>
          </a:r>
          <a:r>
            <a:rPr lang="en-US" i="1" dirty="0" smtClean="0"/>
            <a:t>(Sample)</a:t>
          </a:r>
          <a:endParaRPr lang="en-US" i="1" dirty="0"/>
        </a:p>
      </dgm:t>
    </dgm:pt>
    <dgm:pt modelId="{29A444EA-F232-4353-8775-EA3DFB4F2917}" type="parTrans" cxnId="{B67FE8BA-5FF0-4D0D-813D-2E6A70156CB8}">
      <dgm:prSet/>
      <dgm:spPr/>
      <dgm:t>
        <a:bodyPr/>
        <a:lstStyle/>
        <a:p>
          <a:endParaRPr lang="en-US"/>
        </a:p>
      </dgm:t>
    </dgm:pt>
    <dgm:pt modelId="{91616F40-6EAE-4814-AE4E-3FF1B1C60257}" type="sibTrans" cxnId="{B67FE8BA-5FF0-4D0D-813D-2E6A70156CB8}">
      <dgm:prSet/>
      <dgm:spPr/>
      <dgm:t>
        <a:bodyPr/>
        <a:lstStyle/>
        <a:p>
          <a:endParaRPr lang="en-US"/>
        </a:p>
      </dgm:t>
    </dgm:pt>
    <dgm:pt modelId="{E7DF9F68-40D9-4211-9131-224404DC266C}">
      <dgm:prSet phldrT="[Text]"/>
      <dgm:spPr/>
      <dgm:t>
        <a:bodyPr/>
        <a:lstStyle/>
        <a:p>
          <a:r>
            <a:rPr lang="en-US" b="1" dirty="0" smtClean="0"/>
            <a:t>Exploratory Data Analysis </a:t>
          </a:r>
          <a:r>
            <a:rPr lang="en-US" i="1" dirty="0" smtClean="0"/>
            <a:t>(of Sample)</a:t>
          </a:r>
        </a:p>
        <a:p>
          <a:r>
            <a:rPr lang="en-US" i="0" dirty="0" smtClean="0"/>
            <a:t>*Summary Statistics</a:t>
          </a:r>
        </a:p>
        <a:p>
          <a:r>
            <a:rPr lang="en-US" i="0" dirty="0" smtClean="0"/>
            <a:t>*Visualizations</a:t>
          </a:r>
          <a:endParaRPr lang="en-US" i="0" dirty="0"/>
        </a:p>
      </dgm:t>
    </dgm:pt>
    <dgm:pt modelId="{104C1BEF-5641-49BA-A6DD-F360D0F1F9D8}" type="parTrans" cxnId="{3F023F0F-6288-4E74-A6AC-BC3CDA5FA145}">
      <dgm:prSet/>
      <dgm:spPr/>
      <dgm:t>
        <a:bodyPr/>
        <a:lstStyle/>
        <a:p>
          <a:endParaRPr lang="en-US"/>
        </a:p>
      </dgm:t>
    </dgm:pt>
    <dgm:pt modelId="{315BCD3C-2F9D-4917-BF39-72133B681931}" type="sibTrans" cxnId="{3F023F0F-6288-4E74-A6AC-BC3CDA5FA145}">
      <dgm:prSet/>
      <dgm:spPr/>
      <dgm:t>
        <a:bodyPr/>
        <a:lstStyle/>
        <a:p>
          <a:endParaRPr lang="en-US"/>
        </a:p>
      </dgm:t>
    </dgm:pt>
    <dgm:pt modelId="{552B95F5-F29E-46F5-AA2D-9C5635E71F2E}">
      <dgm:prSet phldrT="[Text]"/>
      <dgm:spPr/>
      <dgm:t>
        <a:bodyPr/>
        <a:lstStyle/>
        <a:p>
          <a:r>
            <a:rPr lang="en-US" b="1" dirty="0" smtClean="0"/>
            <a:t>Make Inferences and Conclusions </a:t>
          </a:r>
          <a:r>
            <a:rPr lang="en-US" i="1" dirty="0" smtClean="0"/>
            <a:t>(about Population)</a:t>
          </a:r>
          <a:endParaRPr lang="en-US" i="1" dirty="0"/>
        </a:p>
      </dgm:t>
    </dgm:pt>
    <dgm:pt modelId="{605C2CB6-D38B-4C48-B969-FD30022E2612}" type="parTrans" cxnId="{3401D9BD-D167-4373-A1CA-DEE23D95F706}">
      <dgm:prSet/>
      <dgm:spPr/>
      <dgm:t>
        <a:bodyPr/>
        <a:lstStyle/>
        <a:p>
          <a:endParaRPr lang="en-US"/>
        </a:p>
      </dgm:t>
    </dgm:pt>
    <dgm:pt modelId="{734A7B20-6D21-461B-BD16-77CF1C25C781}" type="sibTrans" cxnId="{3401D9BD-D167-4373-A1CA-DEE23D95F706}">
      <dgm:prSet/>
      <dgm:spPr/>
      <dgm:t>
        <a:bodyPr/>
        <a:lstStyle/>
        <a:p>
          <a:endParaRPr lang="en-US"/>
        </a:p>
      </dgm:t>
    </dgm:pt>
    <dgm:pt modelId="{04D320A8-E84C-4355-8CD3-D755D707403D}" type="pres">
      <dgm:prSet presAssocID="{9CC65EC9-98E3-4940-B75D-692A0E3FD200}" presName="Name0" presStyleCnt="0">
        <dgm:presLayoutVars>
          <dgm:dir/>
          <dgm:resizeHandles val="exact"/>
        </dgm:presLayoutVars>
      </dgm:prSet>
      <dgm:spPr/>
      <dgm:t>
        <a:bodyPr/>
        <a:lstStyle/>
        <a:p>
          <a:endParaRPr lang="en-US"/>
        </a:p>
      </dgm:t>
    </dgm:pt>
    <dgm:pt modelId="{D7DC32E3-7EBA-4D93-B7A4-795E58F95CFA}" type="pres">
      <dgm:prSet presAssocID="{971F5B62-7739-49C0-891B-97054E0608F6}" presName="node" presStyleLbl="node1" presStyleIdx="0" presStyleCnt="4">
        <dgm:presLayoutVars>
          <dgm:bulletEnabled val="1"/>
        </dgm:presLayoutVars>
      </dgm:prSet>
      <dgm:spPr/>
      <dgm:t>
        <a:bodyPr/>
        <a:lstStyle/>
        <a:p>
          <a:endParaRPr lang="en-US"/>
        </a:p>
      </dgm:t>
    </dgm:pt>
    <dgm:pt modelId="{8AA15892-610A-497F-9955-23A0AED590A4}" type="pres">
      <dgm:prSet presAssocID="{D8FAC96C-2590-44AC-BC66-0167D4BC37F4}" presName="sibTrans" presStyleLbl="sibTrans2D1" presStyleIdx="0" presStyleCnt="3"/>
      <dgm:spPr/>
      <dgm:t>
        <a:bodyPr/>
        <a:lstStyle/>
        <a:p>
          <a:endParaRPr lang="en-US"/>
        </a:p>
      </dgm:t>
    </dgm:pt>
    <dgm:pt modelId="{21D65E28-10A2-4145-9704-28EE5E935092}" type="pres">
      <dgm:prSet presAssocID="{D8FAC96C-2590-44AC-BC66-0167D4BC37F4}" presName="connectorText" presStyleLbl="sibTrans2D1" presStyleIdx="0" presStyleCnt="3"/>
      <dgm:spPr/>
      <dgm:t>
        <a:bodyPr/>
        <a:lstStyle/>
        <a:p>
          <a:endParaRPr lang="en-US"/>
        </a:p>
      </dgm:t>
    </dgm:pt>
    <dgm:pt modelId="{8337331D-9298-4F11-AFEC-E3825FE9CFEA}" type="pres">
      <dgm:prSet presAssocID="{6B95209B-BBC2-4A0E-B7E6-DEB206DBEF90}" presName="node" presStyleLbl="node1" presStyleIdx="1" presStyleCnt="4">
        <dgm:presLayoutVars>
          <dgm:bulletEnabled val="1"/>
        </dgm:presLayoutVars>
      </dgm:prSet>
      <dgm:spPr/>
      <dgm:t>
        <a:bodyPr/>
        <a:lstStyle/>
        <a:p>
          <a:endParaRPr lang="en-US"/>
        </a:p>
      </dgm:t>
    </dgm:pt>
    <dgm:pt modelId="{1CA6D36E-D281-4C4F-A4A2-F124B94FAD8A}" type="pres">
      <dgm:prSet presAssocID="{91616F40-6EAE-4814-AE4E-3FF1B1C60257}" presName="sibTrans" presStyleLbl="sibTrans2D1" presStyleIdx="1" presStyleCnt="3"/>
      <dgm:spPr/>
      <dgm:t>
        <a:bodyPr/>
        <a:lstStyle/>
        <a:p>
          <a:endParaRPr lang="en-US"/>
        </a:p>
      </dgm:t>
    </dgm:pt>
    <dgm:pt modelId="{BA184E04-4D14-4CC8-AF7E-3219F5EEDDBF}" type="pres">
      <dgm:prSet presAssocID="{91616F40-6EAE-4814-AE4E-3FF1B1C60257}" presName="connectorText" presStyleLbl="sibTrans2D1" presStyleIdx="1" presStyleCnt="3"/>
      <dgm:spPr/>
      <dgm:t>
        <a:bodyPr/>
        <a:lstStyle/>
        <a:p>
          <a:endParaRPr lang="en-US"/>
        </a:p>
      </dgm:t>
    </dgm:pt>
    <dgm:pt modelId="{B91AEA5B-D9C8-4179-B5E0-2CC520E6302B}" type="pres">
      <dgm:prSet presAssocID="{E7DF9F68-40D9-4211-9131-224404DC266C}" presName="node" presStyleLbl="node1" presStyleIdx="2" presStyleCnt="4">
        <dgm:presLayoutVars>
          <dgm:bulletEnabled val="1"/>
        </dgm:presLayoutVars>
      </dgm:prSet>
      <dgm:spPr/>
      <dgm:t>
        <a:bodyPr/>
        <a:lstStyle/>
        <a:p>
          <a:endParaRPr lang="en-US"/>
        </a:p>
      </dgm:t>
    </dgm:pt>
    <dgm:pt modelId="{208537AD-B184-4544-9D95-A5C1ABDB5CB8}" type="pres">
      <dgm:prSet presAssocID="{315BCD3C-2F9D-4917-BF39-72133B681931}" presName="sibTrans" presStyleLbl="sibTrans2D1" presStyleIdx="2" presStyleCnt="3"/>
      <dgm:spPr/>
      <dgm:t>
        <a:bodyPr/>
        <a:lstStyle/>
        <a:p>
          <a:endParaRPr lang="en-US"/>
        </a:p>
      </dgm:t>
    </dgm:pt>
    <dgm:pt modelId="{7D1AE9CD-A08B-44D5-BE5E-76A94E556A1B}" type="pres">
      <dgm:prSet presAssocID="{315BCD3C-2F9D-4917-BF39-72133B681931}" presName="connectorText" presStyleLbl="sibTrans2D1" presStyleIdx="2" presStyleCnt="3"/>
      <dgm:spPr/>
      <dgm:t>
        <a:bodyPr/>
        <a:lstStyle/>
        <a:p>
          <a:endParaRPr lang="en-US"/>
        </a:p>
      </dgm:t>
    </dgm:pt>
    <dgm:pt modelId="{00CCC0C6-ED4C-4648-A117-156B38941E84}" type="pres">
      <dgm:prSet presAssocID="{552B95F5-F29E-46F5-AA2D-9C5635E71F2E}" presName="node" presStyleLbl="node1" presStyleIdx="3" presStyleCnt="4">
        <dgm:presLayoutVars>
          <dgm:bulletEnabled val="1"/>
        </dgm:presLayoutVars>
      </dgm:prSet>
      <dgm:spPr/>
      <dgm:t>
        <a:bodyPr/>
        <a:lstStyle/>
        <a:p>
          <a:endParaRPr lang="en-US"/>
        </a:p>
      </dgm:t>
    </dgm:pt>
  </dgm:ptLst>
  <dgm:cxnLst>
    <dgm:cxn modelId="{0F4C0D90-C285-4B04-A4E2-466C7BD77CF3}" type="presOf" srcId="{315BCD3C-2F9D-4917-BF39-72133B681931}" destId="{208537AD-B184-4544-9D95-A5C1ABDB5CB8}" srcOrd="0" destOrd="0" presId="urn:microsoft.com/office/officeart/2005/8/layout/process1"/>
    <dgm:cxn modelId="{203611FF-68CE-4074-97F0-918695AF80E4}" type="presOf" srcId="{315BCD3C-2F9D-4917-BF39-72133B681931}" destId="{7D1AE9CD-A08B-44D5-BE5E-76A94E556A1B}" srcOrd="1" destOrd="0" presId="urn:microsoft.com/office/officeart/2005/8/layout/process1"/>
    <dgm:cxn modelId="{A6997C9E-3B42-4206-96C0-D2254B7760E9}" type="presOf" srcId="{971F5B62-7739-49C0-891B-97054E0608F6}" destId="{D7DC32E3-7EBA-4D93-B7A4-795E58F95CFA}" srcOrd="0" destOrd="0" presId="urn:microsoft.com/office/officeart/2005/8/layout/process1"/>
    <dgm:cxn modelId="{4717C2C1-DE69-456B-9A4B-E4EFA277B871}" srcId="{9CC65EC9-98E3-4940-B75D-692A0E3FD200}" destId="{971F5B62-7739-49C0-891B-97054E0608F6}" srcOrd="0" destOrd="0" parTransId="{A4E4B406-988B-442E-B214-0F64D58C0CDC}" sibTransId="{D8FAC96C-2590-44AC-BC66-0167D4BC37F4}"/>
    <dgm:cxn modelId="{D1F530A1-2178-403C-BAD5-0512A3374C9E}" type="presOf" srcId="{E7DF9F68-40D9-4211-9131-224404DC266C}" destId="{B91AEA5B-D9C8-4179-B5E0-2CC520E6302B}" srcOrd="0" destOrd="0" presId="urn:microsoft.com/office/officeart/2005/8/layout/process1"/>
    <dgm:cxn modelId="{68E7DDC6-DFD1-45A2-9665-870691DB9B64}" type="presOf" srcId="{91616F40-6EAE-4814-AE4E-3FF1B1C60257}" destId="{1CA6D36E-D281-4C4F-A4A2-F124B94FAD8A}" srcOrd="0" destOrd="0" presId="urn:microsoft.com/office/officeart/2005/8/layout/process1"/>
    <dgm:cxn modelId="{B67FE8BA-5FF0-4D0D-813D-2E6A70156CB8}" srcId="{9CC65EC9-98E3-4940-B75D-692A0E3FD200}" destId="{6B95209B-BBC2-4A0E-B7E6-DEB206DBEF90}" srcOrd="1" destOrd="0" parTransId="{29A444EA-F232-4353-8775-EA3DFB4F2917}" sibTransId="{91616F40-6EAE-4814-AE4E-3FF1B1C60257}"/>
    <dgm:cxn modelId="{AF6423E9-6660-4A1E-B790-C50FEF9053B6}" type="presOf" srcId="{6B95209B-BBC2-4A0E-B7E6-DEB206DBEF90}" destId="{8337331D-9298-4F11-AFEC-E3825FE9CFEA}" srcOrd="0" destOrd="0" presId="urn:microsoft.com/office/officeart/2005/8/layout/process1"/>
    <dgm:cxn modelId="{4FEC7B06-BC66-4D2C-8655-127DF126D669}" type="presOf" srcId="{9CC65EC9-98E3-4940-B75D-692A0E3FD200}" destId="{04D320A8-E84C-4355-8CD3-D755D707403D}" srcOrd="0" destOrd="0" presId="urn:microsoft.com/office/officeart/2005/8/layout/process1"/>
    <dgm:cxn modelId="{37D31915-B7B9-4C6C-9816-1DF60BF20963}" type="presOf" srcId="{552B95F5-F29E-46F5-AA2D-9C5635E71F2E}" destId="{00CCC0C6-ED4C-4648-A117-156B38941E84}" srcOrd="0" destOrd="0" presId="urn:microsoft.com/office/officeart/2005/8/layout/process1"/>
    <dgm:cxn modelId="{3401D9BD-D167-4373-A1CA-DEE23D95F706}" srcId="{9CC65EC9-98E3-4940-B75D-692A0E3FD200}" destId="{552B95F5-F29E-46F5-AA2D-9C5635E71F2E}" srcOrd="3" destOrd="0" parTransId="{605C2CB6-D38B-4C48-B969-FD30022E2612}" sibTransId="{734A7B20-6D21-461B-BD16-77CF1C25C781}"/>
    <dgm:cxn modelId="{3F023F0F-6288-4E74-A6AC-BC3CDA5FA145}" srcId="{9CC65EC9-98E3-4940-B75D-692A0E3FD200}" destId="{E7DF9F68-40D9-4211-9131-224404DC266C}" srcOrd="2" destOrd="0" parTransId="{104C1BEF-5641-49BA-A6DD-F360D0F1F9D8}" sibTransId="{315BCD3C-2F9D-4917-BF39-72133B681931}"/>
    <dgm:cxn modelId="{D2FC7EBE-B9F8-4F6B-AB55-DE946054A469}" type="presOf" srcId="{D8FAC96C-2590-44AC-BC66-0167D4BC37F4}" destId="{8AA15892-610A-497F-9955-23A0AED590A4}" srcOrd="0" destOrd="0" presId="urn:microsoft.com/office/officeart/2005/8/layout/process1"/>
    <dgm:cxn modelId="{59FC76EE-C648-46D7-9601-E63DC4C53907}" type="presOf" srcId="{D8FAC96C-2590-44AC-BC66-0167D4BC37F4}" destId="{21D65E28-10A2-4145-9704-28EE5E935092}" srcOrd="1" destOrd="0" presId="urn:microsoft.com/office/officeart/2005/8/layout/process1"/>
    <dgm:cxn modelId="{8796BC25-FB95-43DC-B19F-6EA7C33FCF5E}" type="presOf" srcId="{91616F40-6EAE-4814-AE4E-3FF1B1C60257}" destId="{BA184E04-4D14-4CC8-AF7E-3219F5EEDDBF}" srcOrd="1" destOrd="0" presId="urn:microsoft.com/office/officeart/2005/8/layout/process1"/>
    <dgm:cxn modelId="{7C266E9C-88D5-4860-8E16-61E7AA3C7E27}" type="presParOf" srcId="{04D320A8-E84C-4355-8CD3-D755D707403D}" destId="{D7DC32E3-7EBA-4D93-B7A4-795E58F95CFA}" srcOrd="0" destOrd="0" presId="urn:microsoft.com/office/officeart/2005/8/layout/process1"/>
    <dgm:cxn modelId="{BDC9E1E4-C5AF-4F23-B6AA-B14AA89F3DA6}" type="presParOf" srcId="{04D320A8-E84C-4355-8CD3-D755D707403D}" destId="{8AA15892-610A-497F-9955-23A0AED590A4}" srcOrd="1" destOrd="0" presId="urn:microsoft.com/office/officeart/2005/8/layout/process1"/>
    <dgm:cxn modelId="{CE7B8568-A693-408B-9F8E-ACDF369D2BBD}" type="presParOf" srcId="{8AA15892-610A-497F-9955-23A0AED590A4}" destId="{21D65E28-10A2-4145-9704-28EE5E935092}" srcOrd="0" destOrd="0" presId="urn:microsoft.com/office/officeart/2005/8/layout/process1"/>
    <dgm:cxn modelId="{FB936043-7F05-44B6-9DBB-926DE4BB1698}" type="presParOf" srcId="{04D320A8-E84C-4355-8CD3-D755D707403D}" destId="{8337331D-9298-4F11-AFEC-E3825FE9CFEA}" srcOrd="2" destOrd="0" presId="urn:microsoft.com/office/officeart/2005/8/layout/process1"/>
    <dgm:cxn modelId="{1EEA8365-D0C7-40C8-BD89-C5C7D6A395B0}" type="presParOf" srcId="{04D320A8-E84C-4355-8CD3-D755D707403D}" destId="{1CA6D36E-D281-4C4F-A4A2-F124B94FAD8A}" srcOrd="3" destOrd="0" presId="urn:microsoft.com/office/officeart/2005/8/layout/process1"/>
    <dgm:cxn modelId="{C0A35E9E-888C-4278-81F2-67C9E3B42FEE}" type="presParOf" srcId="{1CA6D36E-D281-4C4F-A4A2-F124B94FAD8A}" destId="{BA184E04-4D14-4CC8-AF7E-3219F5EEDDBF}" srcOrd="0" destOrd="0" presId="urn:microsoft.com/office/officeart/2005/8/layout/process1"/>
    <dgm:cxn modelId="{B100EBC4-3B6C-4AB5-951D-0B4631A32C4E}" type="presParOf" srcId="{04D320A8-E84C-4355-8CD3-D755D707403D}" destId="{B91AEA5B-D9C8-4179-B5E0-2CC520E6302B}" srcOrd="4" destOrd="0" presId="urn:microsoft.com/office/officeart/2005/8/layout/process1"/>
    <dgm:cxn modelId="{D3432C70-CA0D-480A-85CB-A823D5665996}" type="presParOf" srcId="{04D320A8-E84C-4355-8CD3-D755D707403D}" destId="{208537AD-B184-4544-9D95-A5C1ABDB5CB8}" srcOrd="5" destOrd="0" presId="urn:microsoft.com/office/officeart/2005/8/layout/process1"/>
    <dgm:cxn modelId="{DC13F201-84E5-4EF8-8787-DDF86BFFC0EB}" type="presParOf" srcId="{208537AD-B184-4544-9D95-A5C1ABDB5CB8}" destId="{7D1AE9CD-A08B-44D5-BE5E-76A94E556A1B}" srcOrd="0" destOrd="0" presId="urn:microsoft.com/office/officeart/2005/8/layout/process1"/>
    <dgm:cxn modelId="{2B11A325-A408-4601-B2F1-BE1B38C7DBCA}" type="presParOf" srcId="{04D320A8-E84C-4355-8CD3-D755D707403D}" destId="{00CCC0C6-ED4C-4648-A117-156B38941E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65EC9-98E3-4940-B75D-692A0E3FD200}"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US"/>
        </a:p>
      </dgm:t>
    </dgm:pt>
    <dgm:pt modelId="{971F5B62-7739-49C0-891B-97054E0608F6}">
      <dgm:prSet phldrT="[Text]"/>
      <dgm:spPr/>
      <dgm:t>
        <a:bodyPr/>
        <a:lstStyle/>
        <a:p>
          <a:r>
            <a:rPr lang="en-US" b="1" dirty="0" smtClean="0"/>
            <a:t>Form Research Question </a:t>
          </a:r>
        </a:p>
        <a:p>
          <a:r>
            <a:rPr lang="en-US" i="1" dirty="0" smtClean="0"/>
            <a:t>(about Population)</a:t>
          </a:r>
          <a:endParaRPr lang="en-US" i="1" dirty="0"/>
        </a:p>
      </dgm:t>
    </dgm:pt>
    <dgm:pt modelId="{A4E4B406-988B-442E-B214-0F64D58C0CDC}" type="parTrans" cxnId="{4717C2C1-DE69-456B-9A4B-E4EFA277B871}">
      <dgm:prSet/>
      <dgm:spPr/>
      <dgm:t>
        <a:bodyPr/>
        <a:lstStyle/>
        <a:p>
          <a:endParaRPr lang="en-US"/>
        </a:p>
      </dgm:t>
    </dgm:pt>
    <dgm:pt modelId="{D8FAC96C-2590-44AC-BC66-0167D4BC37F4}" type="sibTrans" cxnId="{4717C2C1-DE69-456B-9A4B-E4EFA277B871}">
      <dgm:prSet/>
      <dgm:spPr/>
      <dgm:t>
        <a:bodyPr/>
        <a:lstStyle/>
        <a:p>
          <a:endParaRPr lang="en-US"/>
        </a:p>
      </dgm:t>
    </dgm:pt>
    <dgm:pt modelId="{6B95209B-BBC2-4A0E-B7E6-DEB206DBEF90}">
      <dgm:prSet phldrT="[Text]"/>
      <dgm:spPr/>
      <dgm:t>
        <a:bodyPr/>
        <a:lstStyle/>
        <a:p>
          <a:r>
            <a:rPr lang="en-US" b="1" dirty="0" smtClean="0"/>
            <a:t>Collect Data </a:t>
          </a:r>
          <a:r>
            <a:rPr lang="en-US" i="1" dirty="0" smtClean="0"/>
            <a:t>(Sample)</a:t>
          </a:r>
          <a:endParaRPr lang="en-US" i="1" dirty="0"/>
        </a:p>
      </dgm:t>
    </dgm:pt>
    <dgm:pt modelId="{29A444EA-F232-4353-8775-EA3DFB4F2917}" type="parTrans" cxnId="{B67FE8BA-5FF0-4D0D-813D-2E6A70156CB8}">
      <dgm:prSet/>
      <dgm:spPr/>
      <dgm:t>
        <a:bodyPr/>
        <a:lstStyle/>
        <a:p>
          <a:endParaRPr lang="en-US"/>
        </a:p>
      </dgm:t>
    </dgm:pt>
    <dgm:pt modelId="{91616F40-6EAE-4814-AE4E-3FF1B1C60257}" type="sibTrans" cxnId="{B67FE8BA-5FF0-4D0D-813D-2E6A70156CB8}">
      <dgm:prSet/>
      <dgm:spPr/>
      <dgm:t>
        <a:bodyPr/>
        <a:lstStyle/>
        <a:p>
          <a:endParaRPr lang="en-US"/>
        </a:p>
      </dgm:t>
    </dgm:pt>
    <dgm:pt modelId="{E7DF9F68-40D9-4211-9131-224404DC266C}">
      <dgm:prSet phldrT="[Text]"/>
      <dgm:spPr/>
      <dgm:t>
        <a:bodyPr/>
        <a:lstStyle/>
        <a:p>
          <a:r>
            <a:rPr lang="en-US" b="1" dirty="0" smtClean="0"/>
            <a:t>Exploratory Data Analysis </a:t>
          </a:r>
          <a:r>
            <a:rPr lang="en-US" i="1" dirty="0" smtClean="0"/>
            <a:t>(of Sample)</a:t>
          </a:r>
        </a:p>
        <a:p>
          <a:r>
            <a:rPr lang="en-US" i="0" dirty="0" smtClean="0"/>
            <a:t>*Summary Statistics</a:t>
          </a:r>
        </a:p>
        <a:p>
          <a:r>
            <a:rPr lang="en-US" i="0" dirty="0" smtClean="0"/>
            <a:t>*Visualizations</a:t>
          </a:r>
          <a:endParaRPr lang="en-US" i="0" dirty="0"/>
        </a:p>
      </dgm:t>
    </dgm:pt>
    <dgm:pt modelId="{104C1BEF-5641-49BA-A6DD-F360D0F1F9D8}" type="parTrans" cxnId="{3F023F0F-6288-4E74-A6AC-BC3CDA5FA145}">
      <dgm:prSet/>
      <dgm:spPr/>
      <dgm:t>
        <a:bodyPr/>
        <a:lstStyle/>
        <a:p>
          <a:endParaRPr lang="en-US"/>
        </a:p>
      </dgm:t>
    </dgm:pt>
    <dgm:pt modelId="{315BCD3C-2F9D-4917-BF39-72133B681931}" type="sibTrans" cxnId="{3F023F0F-6288-4E74-A6AC-BC3CDA5FA145}">
      <dgm:prSet/>
      <dgm:spPr/>
      <dgm:t>
        <a:bodyPr/>
        <a:lstStyle/>
        <a:p>
          <a:endParaRPr lang="en-US"/>
        </a:p>
      </dgm:t>
    </dgm:pt>
    <dgm:pt modelId="{552B95F5-F29E-46F5-AA2D-9C5635E71F2E}">
      <dgm:prSet phldrT="[Text]"/>
      <dgm:spPr/>
      <dgm:t>
        <a:bodyPr/>
        <a:lstStyle/>
        <a:p>
          <a:r>
            <a:rPr lang="en-US" b="1" dirty="0" smtClean="0"/>
            <a:t>Make Inferences and Conclusions </a:t>
          </a:r>
          <a:r>
            <a:rPr lang="en-US" i="1" dirty="0" smtClean="0"/>
            <a:t>(about Population)</a:t>
          </a:r>
          <a:endParaRPr lang="en-US" i="1" dirty="0"/>
        </a:p>
      </dgm:t>
    </dgm:pt>
    <dgm:pt modelId="{605C2CB6-D38B-4C48-B969-FD30022E2612}" type="parTrans" cxnId="{3401D9BD-D167-4373-A1CA-DEE23D95F706}">
      <dgm:prSet/>
      <dgm:spPr/>
      <dgm:t>
        <a:bodyPr/>
        <a:lstStyle/>
        <a:p>
          <a:endParaRPr lang="en-US"/>
        </a:p>
      </dgm:t>
    </dgm:pt>
    <dgm:pt modelId="{734A7B20-6D21-461B-BD16-77CF1C25C781}" type="sibTrans" cxnId="{3401D9BD-D167-4373-A1CA-DEE23D95F706}">
      <dgm:prSet/>
      <dgm:spPr/>
      <dgm:t>
        <a:bodyPr/>
        <a:lstStyle/>
        <a:p>
          <a:endParaRPr lang="en-US"/>
        </a:p>
      </dgm:t>
    </dgm:pt>
    <dgm:pt modelId="{04D320A8-E84C-4355-8CD3-D755D707403D}" type="pres">
      <dgm:prSet presAssocID="{9CC65EC9-98E3-4940-B75D-692A0E3FD200}" presName="Name0" presStyleCnt="0">
        <dgm:presLayoutVars>
          <dgm:dir/>
          <dgm:resizeHandles val="exact"/>
        </dgm:presLayoutVars>
      </dgm:prSet>
      <dgm:spPr/>
      <dgm:t>
        <a:bodyPr/>
        <a:lstStyle/>
        <a:p>
          <a:endParaRPr lang="en-US"/>
        </a:p>
      </dgm:t>
    </dgm:pt>
    <dgm:pt modelId="{D7DC32E3-7EBA-4D93-B7A4-795E58F95CFA}" type="pres">
      <dgm:prSet presAssocID="{971F5B62-7739-49C0-891B-97054E0608F6}" presName="node" presStyleLbl="node1" presStyleIdx="0" presStyleCnt="4">
        <dgm:presLayoutVars>
          <dgm:bulletEnabled val="1"/>
        </dgm:presLayoutVars>
      </dgm:prSet>
      <dgm:spPr/>
      <dgm:t>
        <a:bodyPr/>
        <a:lstStyle/>
        <a:p>
          <a:endParaRPr lang="en-US"/>
        </a:p>
      </dgm:t>
    </dgm:pt>
    <dgm:pt modelId="{8AA15892-610A-497F-9955-23A0AED590A4}" type="pres">
      <dgm:prSet presAssocID="{D8FAC96C-2590-44AC-BC66-0167D4BC37F4}" presName="sibTrans" presStyleLbl="sibTrans2D1" presStyleIdx="0" presStyleCnt="3"/>
      <dgm:spPr/>
      <dgm:t>
        <a:bodyPr/>
        <a:lstStyle/>
        <a:p>
          <a:endParaRPr lang="en-US"/>
        </a:p>
      </dgm:t>
    </dgm:pt>
    <dgm:pt modelId="{21D65E28-10A2-4145-9704-28EE5E935092}" type="pres">
      <dgm:prSet presAssocID="{D8FAC96C-2590-44AC-BC66-0167D4BC37F4}" presName="connectorText" presStyleLbl="sibTrans2D1" presStyleIdx="0" presStyleCnt="3"/>
      <dgm:spPr/>
      <dgm:t>
        <a:bodyPr/>
        <a:lstStyle/>
        <a:p>
          <a:endParaRPr lang="en-US"/>
        </a:p>
      </dgm:t>
    </dgm:pt>
    <dgm:pt modelId="{8337331D-9298-4F11-AFEC-E3825FE9CFEA}" type="pres">
      <dgm:prSet presAssocID="{6B95209B-BBC2-4A0E-B7E6-DEB206DBEF90}" presName="node" presStyleLbl="node1" presStyleIdx="1" presStyleCnt="4">
        <dgm:presLayoutVars>
          <dgm:bulletEnabled val="1"/>
        </dgm:presLayoutVars>
      </dgm:prSet>
      <dgm:spPr/>
      <dgm:t>
        <a:bodyPr/>
        <a:lstStyle/>
        <a:p>
          <a:endParaRPr lang="en-US"/>
        </a:p>
      </dgm:t>
    </dgm:pt>
    <dgm:pt modelId="{1CA6D36E-D281-4C4F-A4A2-F124B94FAD8A}" type="pres">
      <dgm:prSet presAssocID="{91616F40-6EAE-4814-AE4E-3FF1B1C60257}" presName="sibTrans" presStyleLbl="sibTrans2D1" presStyleIdx="1" presStyleCnt="3"/>
      <dgm:spPr/>
      <dgm:t>
        <a:bodyPr/>
        <a:lstStyle/>
        <a:p>
          <a:endParaRPr lang="en-US"/>
        </a:p>
      </dgm:t>
    </dgm:pt>
    <dgm:pt modelId="{BA184E04-4D14-4CC8-AF7E-3219F5EEDDBF}" type="pres">
      <dgm:prSet presAssocID="{91616F40-6EAE-4814-AE4E-3FF1B1C60257}" presName="connectorText" presStyleLbl="sibTrans2D1" presStyleIdx="1" presStyleCnt="3"/>
      <dgm:spPr/>
      <dgm:t>
        <a:bodyPr/>
        <a:lstStyle/>
        <a:p>
          <a:endParaRPr lang="en-US"/>
        </a:p>
      </dgm:t>
    </dgm:pt>
    <dgm:pt modelId="{B91AEA5B-D9C8-4179-B5E0-2CC520E6302B}" type="pres">
      <dgm:prSet presAssocID="{E7DF9F68-40D9-4211-9131-224404DC266C}" presName="node" presStyleLbl="node1" presStyleIdx="2" presStyleCnt="4">
        <dgm:presLayoutVars>
          <dgm:bulletEnabled val="1"/>
        </dgm:presLayoutVars>
      </dgm:prSet>
      <dgm:spPr/>
      <dgm:t>
        <a:bodyPr/>
        <a:lstStyle/>
        <a:p>
          <a:endParaRPr lang="en-US"/>
        </a:p>
      </dgm:t>
    </dgm:pt>
    <dgm:pt modelId="{208537AD-B184-4544-9D95-A5C1ABDB5CB8}" type="pres">
      <dgm:prSet presAssocID="{315BCD3C-2F9D-4917-BF39-72133B681931}" presName="sibTrans" presStyleLbl="sibTrans2D1" presStyleIdx="2" presStyleCnt="3"/>
      <dgm:spPr/>
      <dgm:t>
        <a:bodyPr/>
        <a:lstStyle/>
        <a:p>
          <a:endParaRPr lang="en-US"/>
        </a:p>
      </dgm:t>
    </dgm:pt>
    <dgm:pt modelId="{7D1AE9CD-A08B-44D5-BE5E-76A94E556A1B}" type="pres">
      <dgm:prSet presAssocID="{315BCD3C-2F9D-4917-BF39-72133B681931}" presName="connectorText" presStyleLbl="sibTrans2D1" presStyleIdx="2" presStyleCnt="3"/>
      <dgm:spPr/>
      <dgm:t>
        <a:bodyPr/>
        <a:lstStyle/>
        <a:p>
          <a:endParaRPr lang="en-US"/>
        </a:p>
      </dgm:t>
    </dgm:pt>
    <dgm:pt modelId="{00CCC0C6-ED4C-4648-A117-156B38941E84}" type="pres">
      <dgm:prSet presAssocID="{552B95F5-F29E-46F5-AA2D-9C5635E71F2E}" presName="node" presStyleLbl="node1" presStyleIdx="3" presStyleCnt="4">
        <dgm:presLayoutVars>
          <dgm:bulletEnabled val="1"/>
        </dgm:presLayoutVars>
      </dgm:prSet>
      <dgm:spPr/>
      <dgm:t>
        <a:bodyPr/>
        <a:lstStyle/>
        <a:p>
          <a:endParaRPr lang="en-US"/>
        </a:p>
      </dgm:t>
    </dgm:pt>
  </dgm:ptLst>
  <dgm:cxnLst>
    <dgm:cxn modelId="{0F4C0D90-C285-4B04-A4E2-466C7BD77CF3}" type="presOf" srcId="{315BCD3C-2F9D-4917-BF39-72133B681931}" destId="{208537AD-B184-4544-9D95-A5C1ABDB5CB8}" srcOrd="0" destOrd="0" presId="urn:microsoft.com/office/officeart/2005/8/layout/process1"/>
    <dgm:cxn modelId="{203611FF-68CE-4074-97F0-918695AF80E4}" type="presOf" srcId="{315BCD3C-2F9D-4917-BF39-72133B681931}" destId="{7D1AE9CD-A08B-44D5-BE5E-76A94E556A1B}" srcOrd="1" destOrd="0" presId="urn:microsoft.com/office/officeart/2005/8/layout/process1"/>
    <dgm:cxn modelId="{A6997C9E-3B42-4206-96C0-D2254B7760E9}" type="presOf" srcId="{971F5B62-7739-49C0-891B-97054E0608F6}" destId="{D7DC32E3-7EBA-4D93-B7A4-795E58F95CFA}" srcOrd="0" destOrd="0" presId="urn:microsoft.com/office/officeart/2005/8/layout/process1"/>
    <dgm:cxn modelId="{4717C2C1-DE69-456B-9A4B-E4EFA277B871}" srcId="{9CC65EC9-98E3-4940-B75D-692A0E3FD200}" destId="{971F5B62-7739-49C0-891B-97054E0608F6}" srcOrd="0" destOrd="0" parTransId="{A4E4B406-988B-442E-B214-0F64D58C0CDC}" sibTransId="{D8FAC96C-2590-44AC-BC66-0167D4BC37F4}"/>
    <dgm:cxn modelId="{D1F530A1-2178-403C-BAD5-0512A3374C9E}" type="presOf" srcId="{E7DF9F68-40D9-4211-9131-224404DC266C}" destId="{B91AEA5B-D9C8-4179-B5E0-2CC520E6302B}" srcOrd="0" destOrd="0" presId="urn:microsoft.com/office/officeart/2005/8/layout/process1"/>
    <dgm:cxn modelId="{68E7DDC6-DFD1-45A2-9665-870691DB9B64}" type="presOf" srcId="{91616F40-6EAE-4814-AE4E-3FF1B1C60257}" destId="{1CA6D36E-D281-4C4F-A4A2-F124B94FAD8A}" srcOrd="0" destOrd="0" presId="urn:microsoft.com/office/officeart/2005/8/layout/process1"/>
    <dgm:cxn modelId="{B67FE8BA-5FF0-4D0D-813D-2E6A70156CB8}" srcId="{9CC65EC9-98E3-4940-B75D-692A0E3FD200}" destId="{6B95209B-BBC2-4A0E-B7E6-DEB206DBEF90}" srcOrd="1" destOrd="0" parTransId="{29A444EA-F232-4353-8775-EA3DFB4F2917}" sibTransId="{91616F40-6EAE-4814-AE4E-3FF1B1C60257}"/>
    <dgm:cxn modelId="{AF6423E9-6660-4A1E-B790-C50FEF9053B6}" type="presOf" srcId="{6B95209B-BBC2-4A0E-B7E6-DEB206DBEF90}" destId="{8337331D-9298-4F11-AFEC-E3825FE9CFEA}" srcOrd="0" destOrd="0" presId="urn:microsoft.com/office/officeart/2005/8/layout/process1"/>
    <dgm:cxn modelId="{4FEC7B06-BC66-4D2C-8655-127DF126D669}" type="presOf" srcId="{9CC65EC9-98E3-4940-B75D-692A0E3FD200}" destId="{04D320A8-E84C-4355-8CD3-D755D707403D}" srcOrd="0" destOrd="0" presId="urn:microsoft.com/office/officeart/2005/8/layout/process1"/>
    <dgm:cxn modelId="{37D31915-B7B9-4C6C-9816-1DF60BF20963}" type="presOf" srcId="{552B95F5-F29E-46F5-AA2D-9C5635E71F2E}" destId="{00CCC0C6-ED4C-4648-A117-156B38941E84}" srcOrd="0" destOrd="0" presId="urn:microsoft.com/office/officeart/2005/8/layout/process1"/>
    <dgm:cxn modelId="{3401D9BD-D167-4373-A1CA-DEE23D95F706}" srcId="{9CC65EC9-98E3-4940-B75D-692A0E3FD200}" destId="{552B95F5-F29E-46F5-AA2D-9C5635E71F2E}" srcOrd="3" destOrd="0" parTransId="{605C2CB6-D38B-4C48-B969-FD30022E2612}" sibTransId="{734A7B20-6D21-461B-BD16-77CF1C25C781}"/>
    <dgm:cxn modelId="{3F023F0F-6288-4E74-A6AC-BC3CDA5FA145}" srcId="{9CC65EC9-98E3-4940-B75D-692A0E3FD200}" destId="{E7DF9F68-40D9-4211-9131-224404DC266C}" srcOrd="2" destOrd="0" parTransId="{104C1BEF-5641-49BA-A6DD-F360D0F1F9D8}" sibTransId="{315BCD3C-2F9D-4917-BF39-72133B681931}"/>
    <dgm:cxn modelId="{D2FC7EBE-B9F8-4F6B-AB55-DE946054A469}" type="presOf" srcId="{D8FAC96C-2590-44AC-BC66-0167D4BC37F4}" destId="{8AA15892-610A-497F-9955-23A0AED590A4}" srcOrd="0" destOrd="0" presId="urn:microsoft.com/office/officeart/2005/8/layout/process1"/>
    <dgm:cxn modelId="{59FC76EE-C648-46D7-9601-E63DC4C53907}" type="presOf" srcId="{D8FAC96C-2590-44AC-BC66-0167D4BC37F4}" destId="{21D65E28-10A2-4145-9704-28EE5E935092}" srcOrd="1" destOrd="0" presId="urn:microsoft.com/office/officeart/2005/8/layout/process1"/>
    <dgm:cxn modelId="{8796BC25-FB95-43DC-B19F-6EA7C33FCF5E}" type="presOf" srcId="{91616F40-6EAE-4814-AE4E-3FF1B1C60257}" destId="{BA184E04-4D14-4CC8-AF7E-3219F5EEDDBF}" srcOrd="1" destOrd="0" presId="urn:microsoft.com/office/officeart/2005/8/layout/process1"/>
    <dgm:cxn modelId="{7C266E9C-88D5-4860-8E16-61E7AA3C7E27}" type="presParOf" srcId="{04D320A8-E84C-4355-8CD3-D755D707403D}" destId="{D7DC32E3-7EBA-4D93-B7A4-795E58F95CFA}" srcOrd="0" destOrd="0" presId="urn:microsoft.com/office/officeart/2005/8/layout/process1"/>
    <dgm:cxn modelId="{BDC9E1E4-C5AF-4F23-B6AA-B14AA89F3DA6}" type="presParOf" srcId="{04D320A8-E84C-4355-8CD3-D755D707403D}" destId="{8AA15892-610A-497F-9955-23A0AED590A4}" srcOrd="1" destOrd="0" presId="urn:microsoft.com/office/officeart/2005/8/layout/process1"/>
    <dgm:cxn modelId="{CE7B8568-A693-408B-9F8E-ACDF369D2BBD}" type="presParOf" srcId="{8AA15892-610A-497F-9955-23A0AED590A4}" destId="{21D65E28-10A2-4145-9704-28EE5E935092}" srcOrd="0" destOrd="0" presId="urn:microsoft.com/office/officeart/2005/8/layout/process1"/>
    <dgm:cxn modelId="{FB936043-7F05-44B6-9DBB-926DE4BB1698}" type="presParOf" srcId="{04D320A8-E84C-4355-8CD3-D755D707403D}" destId="{8337331D-9298-4F11-AFEC-E3825FE9CFEA}" srcOrd="2" destOrd="0" presId="urn:microsoft.com/office/officeart/2005/8/layout/process1"/>
    <dgm:cxn modelId="{1EEA8365-D0C7-40C8-BD89-C5C7D6A395B0}" type="presParOf" srcId="{04D320A8-E84C-4355-8CD3-D755D707403D}" destId="{1CA6D36E-D281-4C4F-A4A2-F124B94FAD8A}" srcOrd="3" destOrd="0" presId="urn:microsoft.com/office/officeart/2005/8/layout/process1"/>
    <dgm:cxn modelId="{C0A35E9E-888C-4278-81F2-67C9E3B42FEE}" type="presParOf" srcId="{1CA6D36E-D281-4C4F-A4A2-F124B94FAD8A}" destId="{BA184E04-4D14-4CC8-AF7E-3219F5EEDDBF}" srcOrd="0" destOrd="0" presId="urn:microsoft.com/office/officeart/2005/8/layout/process1"/>
    <dgm:cxn modelId="{B100EBC4-3B6C-4AB5-951D-0B4631A32C4E}" type="presParOf" srcId="{04D320A8-E84C-4355-8CD3-D755D707403D}" destId="{B91AEA5B-D9C8-4179-B5E0-2CC520E6302B}" srcOrd="4" destOrd="0" presId="urn:microsoft.com/office/officeart/2005/8/layout/process1"/>
    <dgm:cxn modelId="{D3432C70-CA0D-480A-85CB-A823D5665996}" type="presParOf" srcId="{04D320A8-E84C-4355-8CD3-D755D707403D}" destId="{208537AD-B184-4544-9D95-A5C1ABDB5CB8}" srcOrd="5" destOrd="0" presId="urn:microsoft.com/office/officeart/2005/8/layout/process1"/>
    <dgm:cxn modelId="{DC13F201-84E5-4EF8-8787-DDF86BFFC0EB}" type="presParOf" srcId="{208537AD-B184-4544-9D95-A5C1ABDB5CB8}" destId="{7D1AE9CD-A08B-44D5-BE5E-76A94E556A1B}" srcOrd="0" destOrd="0" presId="urn:microsoft.com/office/officeart/2005/8/layout/process1"/>
    <dgm:cxn modelId="{2B11A325-A408-4601-B2F1-BE1B38C7DBCA}" type="presParOf" srcId="{04D320A8-E84C-4355-8CD3-D755D707403D}" destId="{00CCC0C6-ED4C-4648-A117-156B38941E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65EC9-98E3-4940-B75D-692A0E3FD200}"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US"/>
        </a:p>
      </dgm:t>
    </dgm:pt>
    <dgm:pt modelId="{971F5B62-7739-49C0-891B-97054E0608F6}">
      <dgm:prSet phldrT="[Text]"/>
      <dgm:spPr/>
      <dgm:t>
        <a:bodyPr/>
        <a:lstStyle/>
        <a:p>
          <a:r>
            <a:rPr lang="en-US" b="1" dirty="0" smtClean="0"/>
            <a:t>Form Research Question </a:t>
          </a:r>
        </a:p>
        <a:p>
          <a:r>
            <a:rPr lang="en-US" i="1" dirty="0" smtClean="0"/>
            <a:t>(about Population)</a:t>
          </a:r>
          <a:endParaRPr lang="en-US" i="1" dirty="0"/>
        </a:p>
      </dgm:t>
    </dgm:pt>
    <dgm:pt modelId="{A4E4B406-988B-442E-B214-0F64D58C0CDC}" type="parTrans" cxnId="{4717C2C1-DE69-456B-9A4B-E4EFA277B871}">
      <dgm:prSet/>
      <dgm:spPr/>
      <dgm:t>
        <a:bodyPr/>
        <a:lstStyle/>
        <a:p>
          <a:endParaRPr lang="en-US"/>
        </a:p>
      </dgm:t>
    </dgm:pt>
    <dgm:pt modelId="{D8FAC96C-2590-44AC-BC66-0167D4BC37F4}" type="sibTrans" cxnId="{4717C2C1-DE69-456B-9A4B-E4EFA277B871}">
      <dgm:prSet/>
      <dgm:spPr/>
      <dgm:t>
        <a:bodyPr/>
        <a:lstStyle/>
        <a:p>
          <a:endParaRPr lang="en-US"/>
        </a:p>
      </dgm:t>
    </dgm:pt>
    <dgm:pt modelId="{6B95209B-BBC2-4A0E-B7E6-DEB206DBEF90}">
      <dgm:prSet phldrT="[Text]"/>
      <dgm:spPr/>
      <dgm:t>
        <a:bodyPr/>
        <a:lstStyle/>
        <a:p>
          <a:r>
            <a:rPr lang="en-US" b="1" dirty="0" smtClean="0"/>
            <a:t>Collect Data </a:t>
          </a:r>
          <a:r>
            <a:rPr lang="en-US" i="1" dirty="0" smtClean="0"/>
            <a:t>(Sample)</a:t>
          </a:r>
          <a:endParaRPr lang="en-US" i="1" dirty="0"/>
        </a:p>
      </dgm:t>
    </dgm:pt>
    <dgm:pt modelId="{29A444EA-F232-4353-8775-EA3DFB4F2917}" type="parTrans" cxnId="{B67FE8BA-5FF0-4D0D-813D-2E6A70156CB8}">
      <dgm:prSet/>
      <dgm:spPr/>
      <dgm:t>
        <a:bodyPr/>
        <a:lstStyle/>
        <a:p>
          <a:endParaRPr lang="en-US"/>
        </a:p>
      </dgm:t>
    </dgm:pt>
    <dgm:pt modelId="{91616F40-6EAE-4814-AE4E-3FF1B1C60257}" type="sibTrans" cxnId="{B67FE8BA-5FF0-4D0D-813D-2E6A70156CB8}">
      <dgm:prSet/>
      <dgm:spPr/>
      <dgm:t>
        <a:bodyPr/>
        <a:lstStyle/>
        <a:p>
          <a:endParaRPr lang="en-US"/>
        </a:p>
      </dgm:t>
    </dgm:pt>
    <dgm:pt modelId="{E7DF9F68-40D9-4211-9131-224404DC266C}">
      <dgm:prSet phldrT="[Text]"/>
      <dgm:spPr/>
      <dgm:t>
        <a:bodyPr/>
        <a:lstStyle/>
        <a:p>
          <a:r>
            <a:rPr lang="en-US" b="1" dirty="0" smtClean="0"/>
            <a:t>Exploratory Data Analysis </a:t>
          </a:r>
          <a:r>
            <a:rPr lang="en-US" i="1" dirty="0" smtClean="0"/>
            <a:t>(of Sample)</a:t>
          </a:r>
        </a:p>
        <a:p>
          <a:r>
            <a:rPr lang="en-US" i="0" dirty="0" smtClean="0"/>
            <a:t>*Summary Statistics</a:t>
          </a:r>
        </a:p>
        <a:p>
          <a:r>
            <a:rPr lang="en-US" i="0" dirty="0" smtClean="0"/>
            <a:t>*Visualizations</a:t>
          </a:r>
          <a:endParaRPr lang="en-US" i="0" dirty="0"/>
        </a:p>
      </dgm:t>
    </dgm:pt>
    <dgm:pt modelId="{104C1BEF-5641-49BA-A6DD-F360D0F1F9D8}" type="parTrans" cxnId="{3F023F0F-6288-4E74-A6AC-BC3CDA5FA145}">
      <dgm:prSet/>
      <dgm:spPr/>
      <dgm:t>
        <a:bodyPr/>
        <a:lstStyle/>
        <a:p>
          <a:endParaRPr lang="en-US"/>
        </a:p>
      </dgm:t>
    </dgm:pt>
    <dgm:pt modelId="{315BCD3C-2F9D-4917-BF39-72133B681931}" type="sibTrans" cxnId="{3F023F0F-6288-4E74-A6AC-BC3CDA5FA145}">
      <dgm:prSet/>
      <dgm:spPr/>
      <dgm:t>
        <a:bodyPr/>
        <a:lstStyle/>
        <a:p>
          <a:endParaRPr lang="en-US"/>
        </a:p>
      </dgm:t>
    </dgm:pt>
    <dgm:pt modelId="{552B95F5-F29E-46F5-AA2D-9C5635E71F2E}">
      <dgm:prSet phldrT="[Text]"/>
      <dgm:spPr/>
      <dgm:t>
        <a:bodyPr/>
        <a:lstStyle/>
        <a:p>
          <a:r>
            <a:rPr lang="en-US" b="1" dirty="0" smtClean="0"/>
            <a:t>Make Inferences and Conclusions </a:t>
          </a:r>
          <a:r>
            <a:rPr lang="en-US" i="1" dirty="0" smtClean="0"/>
            <a:t>(about Population)</a:t>
          </a:r>
          <a:endParaRPr lang="en-US" i="1" dirty="0"/>
        </a:p>
      </dgm:t>
    </dgm:pt>
    <dgm:pt modelId="{605C2CB6-D38B-4C48-B969-FD30022E2612}" type="parTrans" cxnId="{3401D9BD-D167-4373-A1CA-DEE23D95F706}">
      <dgm:prSet/>
      <dgm:spPr/>
      <dgm:t>
        <a:bodyPr/>
        <a:lstStyle/>
        <a:p>
          <a:endParaRPr lang="en-US"/>
        </a:p>
      </dgm:t>
    </dgm:pt>
    <dgm:pt modelId="{734A7B20-6D21-461B-BD16-77CF1C25C781}" type="sibTrans" cxnId="{3401D9BD-D167-4373-A1CA-DEE23D95F706}">
      <dgm:prSet/>
      <dgm:spPr/>
      <dgm:t>
        <a:bodyPr/>
        <a:lstStyle/>
        <a:p>
          <a:endParaRPr lang="en-US"/>
        </a:p>
      </dgm:t>
    </dgm:pt>
    <dgm:pt modelId="{04D320A8-E84C-4355-8CD3-D755D707403D}" type="pres">
      <dgm:prSet presAssocID="{9CC65EC9-98E3-4940-B75D-692A0E3FD200}" presName="Name0" presStyleCnt="0">
        <dgm:presLayoutVars>
          <dgm:dir/>
          <dgm:resizeHandles val="exact"/>
        </dgm:presLayoutVars>
      </dgm:prSet>
      <dgm:spPr/>
      <dgm:t>
        <a:bodyPr/>
        <a:lstStyle/>
        <a:p>
          <a:endParaRPr lang="en-US"/>
        </a:p>
      </dgm:t>
    </dgm:pt>
    <dgm:pt modelId="{D7DC32E3-7EBA-4D93-B7A4-795E58F95CFA}" type="pres">
      <dgm:prSet presAssocID="{971F5B62-7739-49C0-891B-97054E0608F6}" presName="node" presStyleLbl="node1" presStyleIdx="0" presStyleCnt="4">
        <dgm:presLayoutVars>
          <dgm:bulletEnabled val="1"/>
        </dgm:presLayoutVars>
      </dgm:prSet>
      <dgm:spPr/>
      <dgm:t>
        <a:bodyPr/>
        <a:lstStyle/>
        <a:p>
          <a:endParaRPr lang="en-US"/>
        </a:p>
      </dgm:t>
    </dgm:pt>
    <dgm:pt modelId="{8AA15892-610A-497F-9955-23A0AED590A4}" type="pres">
      <dgm:prSet presAssocID="{D8FAC96C-2590-44AC-BC66-0167D4BC37F4}" presName="sibTrans" presStyleLbl="sibTrans2D1" presStyleIdx="0" presStyleCnt="3"/>
      <dgm:spPr/>
      <dgm:t>
        <a:bodyPr/>
        <a:lstStyle/>
        <a:p>
          <a:endParaRPr lang="en-US"/>
        </a:p>
      </dgm:t>
    </dgm:pt>
    <dgm:pt modelId="{21D65E28-10A2-4145-9704-28EE5E935092}" type="pres">
      <dgm:prSet presAssocID="{D8FAC96C-2590-44AC-BC66-0167D4BC37F4}" presName="connectorText" presStyleLbl="sibTrans2D1" presStyleIdx="0" presStyleCnt="3"/>
      <dgm:spPr/>
      <dgm:t>
        <a:bodyPr/>
        <a:lstStyle/>
        <a:p>
          <a:endParaRPr lang="en-US"/>
        </a:p>
      </dgm:t>
    </dgm:pt>
    <dgm:pt modelId="{8337331D-9298-4F11-AFEC-E3825FE9CFEA}" type="pres">
      <dgm:prSet presAssocID="{6B95209B-BBC2-4A0E-B7E6-DEB206DBEF90}" presName="node" presStyleLbl="node1" presStyleIdx="1" presStyleCnt="4">
        <dgm:presLayoutVars>
          <dgm:bulletEnabled val="1"/>
        </dgm:presLayoutVars>
      </dgm:prSet>
      <dgm:spPr/>
      <dgm:t>
        <a:bodyPr/>
        <a:lstStyle/>
        <a:p>
          <a:endParaRPr lang="en-US"/>
        </a:p>
      </dgm:t>
    </dgm:pt>
    <dgm:pt modelId="{1CA6D36E-D281-4C4F-A4A2-F124B94FAD8A}" type="pres">
      <dgm:prSet presAssocID="{91616F40-6EAE-4814-AE4E-3FF1B1C60257}" presName="sibTrans" presStyleLbl="sibTrans2D1" presStyleIdx="1" presStyleCnt="3"/>
      <dgm:spPr/>
      <dgm:t>
        <a:bodyPr/>
        <a:lstStyle/>
        <a:p>
          <a:endParaRPr lang="en-US"/>
        </a:p>
      </dgm:t>
    </dgm:pt>
    <dgm:pt modelId="{BA184E04-4D14-4CC8-AF7E-3219F5EEDDBF}" type="pres">
      <dgm:prSet presAssocID="{91616F40-6EAE-4814-AE4E-3FF1B1C60257}" presName="connectorText" presStyleLbl="sibTrans2D1" presStyleIdx="1" presStyleCnt="3"/>
      <dgm:spPr/>
      <dgm:t>
        <a:bodyPr/>
        <a:lstStyle/>
        <a:p>
          <a:endParaRPr lang="en-US"/>
        </a:p>
      </dgm:t>
    </dgm:pt>
    <dgm:pt modelId="{B91AEA5B-D9C8-4179-B5E0-2CC520E6302B}" type="pres">
      <dgm:prSet presAssocID="{E7DF9F68-40D9-4211-9131-224404DC266C}" presName="node" presStyleLbl="node1" presStyleIdx="2" presStyleCnt="4">
        <dgm:presLayoutVars>
          <dgm:bulletEnabled val="1"/>
        </dgm:presLayoutVars>
      </dgm:prSet>
      <dgm:spPr/>
      <dgm:t>
        <a:bodyPr/>
        <a:lstStyle/>
        <a:p>
          <a:endParaRPr lang="en-US"/>
        </a:p>
      </dgm:t>
    </dgm:pt>
    <dgm:pt modelId="{208537AD-B184-4544-9D95-A5C1ABDB5CB8}" type="pres">
      <dgm:prSet presAssocID="{315BCD3C-2F9D-4917-BF39-72133B681931}" presName="sibTrans" presStyleLbl="sibTrans2D1" presStyleIdx="2" presStyleCnt="3"/>
      <dgm:spPr/>
      <dgm:t>
        <a:bodyPr/>
        <a:lstStyle/>
        <a:p>
          <a:endParaRPr lang="en-US"/>
        </a:p>
      </dgm:t>
    </dgm:pt>
    <dgm:pt modelId="{7D1AE9CD-A08B-44D5-BE5E-76A94E556A1B}" type="pres">
      <dgm:prSet presAssocID="{315BCD3C-2F9D-4917-BF39-72133B681931}" presName="connectorText" presStyleLbl="sibTrans2D1" presStyleIdx="2" presStyleCnt="3"/>
      <dgm:spPr/>
      <dgm:t>
        <a:bodyPr/>
        <a:lstStyle/>
        <a:p>
          <a:endParaRPr lang="en-US"/>
        </a:p>
      </dgm:t>
    </dgm:pt>
    <dgm:pt modelId="{00CCC0C6-ED4C-4648-A117-156B38941E84}" type="pres">
      <dgm:prSet presAssocID="{552B95F5-F29E-46F5-AA2D-9C5635E71F2E}" presName="node" presStyleLbl="node1" presStyleIdx="3" presStyleCnt="4">
        <dgm:presLayoutVars>
          <dgm:bulletEnabled val="1"/>
        </dgm:presLayoutVars>
      </dgm:prSet>
      <dgm:spPr/>
      <dgm:t>
        <a:bodyPr/>
        <a:lstStyle/>
        <a:p>
          <a:endParaRPr lang="en-US"/>
        </a:p>
      </dgm:t>
    </dgm:pt>
  </dgm:ptLst>
  <dgm:cxnLst>
    <dgm:cxn modelId="{0F4C0D90-C285-4B04-A4E2-466C7BD77CF3}" type="presOf" srcId="{315BCD3C-2F9D-4917-BF39-72133B681931}" destId="{208537AD-B184-4544-9D95-A5C1ABDB5CB8}" srcOrd="0" destOrd="0" presId="urn:microsoft.com/office/officeart/2005/8/layout/process1"/>
    <dgm:cxn modelId="{203611FF-68CE-4074-97F0-918695AF80E4}" type="presOf" srcId="{315BCD3C-2F9D-4917-BF39-72133B681931}" destId="{7D1AE9CD-A08B-44D5-BE5E-76A94E556A1B}" srcOrd="1" destOrd="0" presId="urn:microsoft.com/office/officeart/2005/8/layout/process1"/>
    <dgm:cxn modelId="{A6997C9E-3B42-4206-96C0-D2254B7760E9}" type="presOf" srcId="{971F5B62-7739-49C0-891B-97054E0608F6}" destId="{D7DC32E3-7EBA-4D93-B7A4-795E58F95CFA}" srcOrd="0" destOrd="0" presId="urn:microsoft.com/office/officeart/2005/8/layout/process1"/>
    <dgm:cxn modelId="{4717C2C1-DE69-456B-9A4B-E4EFA277B871}" srcId="{9CC65EC9-98E3-4940-B75D-692A0E3FD200}" destId="{971F5B62-7739-49C0-891B-97054E0608F6}" srcOrd="0" destOrd="0" parTransId="{A4E4B406-988B-442E-B214-0F64D58C0CDC}" sibTransId="{D8FAC96C-2590-44AC-BC66-0167D4BC37F4}"/>
    <dgm:cxn modelId="{D1F530A1-2178-403C-BAD5-0512A3374C9E}" type="presOf" srcId="{E7DF9F68-40D9-4211-9131-224404DC266C}" destId="{B91AEA5B-D9C8-4179-B5E0-2CC520E6302B}" srcOrd="0" destOrd="0" presId="urn:microsoft.com/office/officeart/2005/8/layout/process1"/>
    <dgm:cxn modelId="{68E7DDC6-DFD1-45A2-9665-870691DB9B64}" type="presOf" srcId="{91616F40-6EAE-4814-AE4E-3FF1B1C60257}" destId="{1CA6D36E-D281-4C4F-A4A2-F124B94FAD8A}" srcOrd="0" destOrd="0" presId="urn:microsoft.com/office/officeart/2005/8/layout/process1"/>
    <dgm:cxn modelId="{B67FE8BA-5FF0-4D0D-813D-2E6A70156CB8}" srcId="{9CC65EC9-98E3-4940-B75D-692A0E3FD200}" destId="{6B95209B-BBC2-4A0E-B7E6-DEB206DBEF90}" srcOrd="1" destOrd="0" parTransId="{29A444EA-F232-4353-8775-EA3DFB4F2917}" sibTransId="{91616F40-6EAE-4814-AE4E-3FF1B1C60257}"/>
    <dgm:cxn modelId="{AF6423E9-6660-4A1E-B790-C50FEF9053B6}" type="presOf" srcId="{6B95209B-BBC2-4A0E-B7E6-DEB206DBEF90}" destId="{8337331D-9298-4F11-AFEC-E3825FE9CFEA}" srcOrd="0" destOrd="0" presId="urn:microsoft.com/office/officeart/2005/8/layout/process1"/>
    <dgm:cxn modelId="{4FEC7B06-BC66-4D2C-8655-127DF126D669}" type="presOf" srcId="{9CC65EC9-98E3-4940-B75D-692A0E3FD200}" destId="{04D320A8-E84C-4355-8CD3-D755D707403D}" srcOrd="0" destOrd="0" presId="urn:microsoft.com/office/officeart/2005/8/layout/process1"/>
    <dgm:cxn modelId="{37D31915-B7B9-4C6C-9816-1DF60BF20963}" type="presOf" srcId="{552B95F5-F29E-46F5-AA2D-9C5635E71F2E}" destId="{00CCC0C6-ED4C-4648-A117-156B38941E84}" srcOrd="0" destOrd="0" presId="urn:microsoft.com/office/officeart/2005/8/layout/process1"/>
    <dgm:cxn modelId="{3401D9BD-D167-4373-A1CA-DEE23D95F706}" srcId="{9CC65EC9-98E3-4940-B75D-692A0E3FD200}" destId="{552B95F5-F29E-46F5-AA2D-9C5635E71F2E}" srcOrd="3" destOrd="0" parTransId="{605C2CB6-D38B-4C48-B969-FD30022E2612}" sibTransId="{734A7B20-6D21-461B-BD16-77CF1C25C781}"/>
    <dgm:cxn modelId="{3F023F0F-6288-4E74-A6AC-BC3CDA5FA145}" srcId="{9CC65EC9-98E3-4940-B75D-692A0E3FD200}" destId="{E7DF9F68-40D9-4211-9131-224404DC266C}" srcOrd="2" destOrd="0" parTransId="{104C1BEF-5641-49BA-A6DD-F360D0F1F9D8}" sibTransId="{315BCD3C-2F9D-4917-BF39-72133B681931}"/>
    <dgm:cxn modelId="{D2FC7EBE-B9F8-4F6B-AB55-DE946054A469}" type="presOf" srcId="{D8FAC96C-2590-44AC-BC66-0167D4BC37F4}" destId="{8AA15892-610A-497F-9955-23A0AED590A4}" srcOrd="0" destOrd="0" presId="urn:microsoft.com/office/officeart/2005/8/layout/process1"/>
    <dgm:cxn modelId="{59FC76EE-C648-46D7-9601-E63DC4C53907}" type="presOf" srcId="{D8FAC96C-2590-44AC-BC66-0167D4BC37F4}" destId="{21D65E28-10A2-4145-9704-28EE5E935092}" srcOrd="1" destOrd="0" presId="urn:microsoft.com/office/officeart/2005/8/layout/process1"/>
    <dgm:cxn modelId="{8796BC25-FB95-43DC-B19F-6EA7C33FCF5E}" type="presOf" srcId="{91616F40-6EAE-4814-AE4E-3FF1B1C60257}" destId="{BA184E04-4D14-4CC8-AF7E-3219F5EEDDBF}" srcOrd="1" destOrd="0" presId="urn:microsoft.com/office/officeart/2005/8/layout/process1"/>
    <dgm:cxn modelId="{7C266E9C-88D5-4860-8E16-61E7AA3C7E27}" type="presParOf" srcId="{04D320A8-E84C-4355-8CD3-D755D707403D}" destId="{D7DC32E3-7EBA-4D93-B7A4-795E58F95CFA}" srcOrd="0" destOrd="0" presId="urn:microsoft.com/office/officeart/2005/8/layout/process1"/>
    <dgm:cxn modelId="{BDC9E1E4-C5AF-4F23-B6AA-B14AA89F3DA6}" type="presParOf" srcId="{04D320A8-E84C-4355-8CD3-D755D707403D}" destId="{8AA15892-610A-497F-9955-23A0AED590A4}" srcOrd="1" destOrd="0" presId="urn:microsoft.com/office/officeart/2005/8/layout/process1"/>
    <dgm:cxn modelId="{CE7B8568-A693-408B-9F8E-ACDF369D2BBD}" type="presParOf" srcId="{8AA15892-610A-497F-9955-23A0AED590A4}" destId="{21D65E28-10A2-4145-9704-28EE5E935092}" srcOrd="0" destOrd="0" presId="urn:microsoft.com/office/officeart/2005/8/layout/process1"/>
    <dgm:cxn modelId="{FB936043-7F05-44B6-9DBB-926DE4BB1698}" type="presParOf" srcId="{04D320A8-E84C-4355-8CD3-D755D707403D}" destId="{8337331D-9298-4F11-AFEC-E3825FE9CFEA}" srcOrd="2" destOrd="0" presId="urn:microsoft.com/office/officeart/2005/8/layout/process1"/>
    <dgm:cxn modelId="{1EEA8365-D0C7-40C8-BD89-C5C7D6A395B0}" type="presParOf" srcId="{04D320A8-E84C-4355-8CD3-D755D707403D}" destId="{1CA6D36E-D281-4C4F-A4A2-F124B94FAD8A}" srcOrd="3" destOrd="0" presId="urn:microsoft.com/office/officeart/2005/8/layout/process1"/>
    <dgm:cxn modelId="{C0A35E9E-888C-4278-81F2-67C9E3B42FEE}" type="presParOf" srcId="{1CA6D36E-D281-4C4F-A4A2-F124B94FAD8A}" destId="{BA184E04-4D14-4CC8-AF7E-3219F5EEDDBF}" srcOrd="0" destOrd="0" presId="urn:microsoft.com/office/officeart/2005/8/layout/process1"/>
    <dgm:cxn modelId="{B100EBC4-3B6C-4AB5-951D-0B4631A32C4E}" type="presParOf" srcId="{04D320A8-E84C-4355-8CD3-D755D707403D}" destId="{B91AEA5B-D9C8-4179-B5E0-2CC520E6302B}" srcOrd="4" destOrd="0" presId="urn:microsoft.com/office/officeart/2005/8/layout/process1"/>
    <dgm:cxn modelId="{D3432C70-CA0D-480A-85CB-A823D5665996}" type="presParOf" srcId="{04D320A8-E84C-4355-8CD3-D755D707403D}" destId="{208537AD-B184-4544-9D95-A5C1ABDB5CB8}" srcOrd="5" destOrd="0" presId="urn:microsoft.com/office/officeart/2005/8/layout/process1"/>
    <dgm:cxn modelId="{DC13F201-84E5-4EF8-8787-DDF86BFFC0EB}" type="presParOf" srcId="{208537AD-B184-4544-9D95-A5C1ABDB5CB8}" destId="{7D1AE9CD-A08B-44D5-BE5E-76A94E556A1B}" srcOrd="0" destOrd="0" presId="urn:microsoft.com/office/officeart/2005/8/layout/process1"/>
    <dgm:cxn modelId="{2B11A325-A408-4601-B2F1-BE1B38C7DBCA}" type="presParOf" srcId="{04D320A8-E84C-4355-8CD3-D755D707403D}" destId="{00CCC0C6-ED4C-4648-A117-156B38941E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C65EC9-98E3-4940-B75D-692A0E3FD200}"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US"/>
        </a:p>
      </dgm:t>
    </dgm:pt>
    <dgm:pt modelId="{971F5B62-7739-49C0-891B-97054E0608F6}">
      <dgm:prSet phldrT="[Text]"/>
      <dgm:spPr/>
      <dgm:t>
        <a:bodyPr/>
        <a:lstStyle/>
        <a:p>
          <a:r>
            <a:rPr lang="en-US" b="1" dirty="0" smtClean="0"/>
            <a:t>Form Research Question </a:t>
          </a:r>
        </a:p>
        <a:p>
          <a:r>
            <a:rPr lang="en-US" i="1" dirty="0" smtClean="0"/>
            <a:t>(about Population)</a:t>
          </a:r>
          <a:endParaRPr lang="en-US" i="1" dirty="0"/>
        </a:p>
      </dgm:t>
    </dgm:pt>
    <dgm:pt modelId="{A4E4B406-988B-442E-B214-0F64D58C0CDC}" type="parTrans" cxnId="{4717C2C1-DE69-456B-9A4B-E4EFA277B871}">
      <dgm:prSet/>
      <dgm:spPr/>
      <dgm:t>
        <a:bodyPr/>
        <a:lstStyle/>
        <a:p>
          <a:endParaRPr lang="en-US"/>
        </a:p>
      </dgm:t>
    </dgm:pt>
    <dgm:pt modelId="{D8FAC96C-2590-44AC-BC66-0167D4BC37F4}" type="sibTrans" cxnId="{4717C2C1-DE69-456B-9A4B-E4EFA277B871}">
      <dgm:prSet/>
      <dgm:spPr/>
      <dgm:t>
        <a:bodyPr/>
        <a:lstStyle/>
        <a:p>
          <a:endParaRPr lang="en-US"/>
        </a:p>
      </dgm:t>
    </dgm:pt>
    <dgm:pt modelId="{6B95209B-BBC2-4A0E-B7E6-DEB206DBEF90}">
      <dgm:prSet phldrT="[Text]"/>
      <dgm:spPr/>
      <dgm:t>
        <a:bodyPr/>
        <a:lstStyle/>
        <a:p>
          <a:r>
            <a:rPr lang="en-US" b="1" dirty="0" smtClean="0"/>
            <a:t>Collect Data </a:t>
          </a:r>
          <a:r>
            <a:rPr lang="en-US" i="1" dirty="0" smtClean="0"/>
            <a:t>(Sample)</a:t>
          </a:r>
          <a:endParaRPr lang="en-US" i="1" dirty="0"/>
        </a:p>
      </dgm:t>
    </dgm:pt>
    <dgm:pt modelId="{29A444EA-F232-4353-8775-EA3DFB4F2917}" type="parTrans" cxnId="{B67FE8BA-5FF0-4D0D-813D-2E6A70156CB8}">
      <dgm:prSet/>
      <dgm:spPr/>
      <dgm:t>
        <a:bodyPr/>
        <a:lstStyle/>
        <a:p>
          <a:endParaRPr lang="en-US"/>
        </a:p>
      </dgm:t>
    </dgm:pt>
    <dgm:pt modelId="{91616F40-6EAE-4814-AE4E-3FF1B1C60257}" type="sibTrans" cxnId="{B67FE8BA-5FF0-4D0D-813D-2E6A70156CB8}">
      <dgm:prSet/>
      <dgm:spPr/>
      <dgm:t>
        <a:bodyPr/>
        <a:lstStyle/>
        <a:p>
          <a:endParaRPr lang="en-US"/>
        </a:p>
      </dgm:t>
    </dgm:pt>
    <dgm:pt modelId="{E7DF9F68-40D9-4211-9131-224404DC266C}">
      <dgm:prSet phldrT="[Text]"/>
      <dgm:spPr/>
      <dgm:t>
        <a:bodyPr/>
        <a:lstStyle/>
        <a:p>
          <a:r>
            <a:rPr lang="en-US" b="1" dirty="0" smtClean="0"/>
            <a:t>Exploratory Data Analysis </a:t>
          </a:r>
          <a:r>
            <a:rPr lang="en-US" i="1" dirty="0" smtClean="0"/>
            <a:t>(of Sample)</a:t>
          </a:r>
        </a:p>
        <a:p>
          <a:r>
            <a:rPr lang="en-US" i="0" dirty="0" smtClean="0"/>
            <a:t>*Summary Statistics</a:t>
          </a:r>
        </a:p>
        <a:p>
          <a:r>
            <a:rPr lang="en-US" i="0" dirty="0" smtClean="0"/>
            <a:t>*Visualizations</a:t>
          </a:r>
          <a:endParaRPr lang="en-US" i="0" dirty="0"/>
        </a:p>
      </dgm:t>
    </dgm:pt>
    <dgm:pt modelId="{104C1BEF-5641-49BA-A6DD-F360D0F1F9D8}" type="parTrans" cxnId="{3F023F0F-6288-4E74-A6AC-BC3CDA5FA145}">
      <dgm:prSet/>
      <dgm:spPr/>
      <dgm:t>
        <a:bodyPr/>
        <a:lstStyle/>
        <a:p>
          <a:endParaRPr lang="en-US"/>
        </a:p>
      </dgm:t>
    </dgm:pt>
    <dgm:pt modelId="{315BCD3C-2F9D-4917-BF39-72133B681931}" type="sibTrans" cxnId="{3F023F0F-6288-4E74-A6AC-BC3CDA5FA145}">
      <dgm:prSet/>
      <dgm:spPr/>
      <dgm:t>
        <a:bodyPr/>
        <a:lstStyle/>
        <a:p>
          <a:endParaRPr lang="en-US"/>
        </a:p>
      </dgm:t>
    </dgm:pt>
    <dgm:pt modelId="{552B95F5-F29E-46F5-AA2D-9C5635E71F2E}">
      <dgm:prSet phldrT="[Text]"/>
      <dgm:spPr/>
      <dgm:t>
        <a:bodyPr/>
        <a:lstStyle/>
        <a:p>
          <a:r>
            <a:rPr lang="en-US" b="1" dirty="0" smtClean="0"/>
            <a:t>Make Inferences and Conclusions </a:t>
          </a:r>
          <a:r>
            <a:rPr lang="en-US" i="1" dirty="0" smtClean="0"/>
            <a:t>(about Population)</a:t>
          </a:r>
          <a:endParaRPr lang="en-US" i="1" dirty="0"/>
        </a:p>
      </dgm:t>
    </dgm:pt>
    <dgm:pt modelId="{605C2CB6-D38B-4C48-B969-FD30022E2612}" type="parTrans" cxnId="{3401D9BD-D167-4373-A1CA-DEE23D95F706}">
      <dgm:prSet/>
      <dgm:spPr/>
      <dgm:t>
        <a:bodyPr/>
        <a:lstStyle/>
        <a:p>
          <a:endParaRPr lang="en-US"/>
        </a:p>
      </dgm:t>
    </dgm:pt>
    <dgm:pt modelId="{734A7B20-6D21-461B-BD16-77CF1C25C781}" type="sibTrans" cxnId="{3401D9BD-D167-4373-A1CA-DEE23D95F706}">
      <dgm:prSet/>
      <dgm:spPr/>
      <dgm:t>
        <a:bodyPr/>
        <a:lstStyle/>
        <a:p>
          <a:endParaRPr lang="en-US"/>
        </a:p>
      </dgm:t>
    </dgm:pt>
    <dgm:pt modelId="{04D320A8-E84C-4355-8CD3-D755D707403D}" type="pres">
      <dgm:prSet presAssocID="{9CC65EC9-98E3-4940-B75D-692A0E3FD200}" presName="Name0" presStyleCnt="0">
        <dgm:presLayoutVars>
          <dgm:dir/>
          <dgm:resizeHandles val="exact"/>
        </dgm:presLayoutVars>
      </dgm:prSet>
      <dgm:spPr/>
      <dgm:t>
        <a:bodyPr/>
        <a:lstStyle/>
        <a:p>
          <a:endParaRPr lang="en-US"/>
        </a:p>
      </dgm:t>
    </dgm:pt>
    <dgm:pt modelId="{D7DC32E3-7EBA-4D93-B7A4-795E58F95CFA}" type="pres">
      <dgm:prSet presAssocID="{971F5B62-7739-49C0-891B-97054E0608F6}" presName="node" presStyleLbl="node1" presStyleIdx="0" presStyleCnt="4">
        <dgm:presLayoutVars>
          <dgm:bulletEnabled val="1"/>
        </dgm:presLayoutVars>
      </dgm:prSet>
      <dgm:spPr/>
      <dgm:t>
        <a:bodyPr/>
        <a:lstStyle/>
        <a:p>
          <a:endParaRPr lang="en-US"/>
        </a:p>
      </dgm:t>
    </dgm:pt>
    <dgm:pt modelId="{8AA15892-610A-497F-9955-23A0AED590A4}" type="pres">
      <dgm:prSet presAssocID="{D8FAC96C-2590-44AC-BC66-0167D4BC37F4}" presName="sibTrans" presStyleLbl="sibTrans2D1" presStyleIdx="0" presStyleCnt="3"/>
      <dgm:spPr/>
      <dgm:t>
        <a:bodyPr/>
        <a:lstStyle/>
        <a:p>
          <a:endParaRPr lang="en-US"/>
        </a:p>
      </dgm:t>
    </dgm:pt>
    <dgm:pt modelId="{21D65E28-10A2-4145-9704-28EE5E935092}" type="pres">
      <dgm:prSet presAssocID="{D8FAC96C-2590-44AC-BC66-0167D4BC37F4}" presName="connectorText" presStyleLbl="sibTrans2D1" presStyleIdx="0" presStyleCnt="3"/>
      <dgm:spPr/>
      <dgm:t>
        <a:bodyPr/>
        <a:lstStyle/>
        <a:p>
          <a:endParaRPr lang="en-US"/>
        </a:p>
      </dgm:t>
    </dgm:pt>
    <dgm:pt modelId="{8337331D-9298-4F11-AFEC-E3825FE9CFEA}" type="pres">
      <dgm:prSet presAssocID="{6B95209B-BBC2-4A0E-B7E6-DEB206DBEF90}" presName="node" presStyleLbl="node1" presStyleIdx="1" presStyleCnt="4">
        <dgm:presLayoutVars>
          <dgm:bulletEnabled val="1"/>
        </dgm:presLayoutVars>
      </dgm:prSet>
      <dgm:spPr/>
      <dgm:t>
        <a:bodyPr/>
        <a:lstStyle/>
        <a:p>
          <a:endParaRPr lang="en-US"/>
        </a:p>
      </dgm:t>
    </dgm:pt>
    <dgm:pt modelId="{1CA6D36E-D281-4C4F-A4A2-F124B94FAD8A}" type="pres">
      <dgm:prSet presAssocID="{91616F40-6EAE-4814-AE4E-3FF1B1C60257}" presName="sibTrans" presStyleLbl="sibTrans2D1" presStyleIdx="1" presStyleCnt="3"/>
      <dgm:spPr/>
      <dgm:t>
        <a:bodyPr/>
        <a:lstStyle/>
        <a:p>
          <a:endParaRPr lang="en-US"/>
        </a:p>
      </dgm:t>
    </dgm:pt>
    <dgm:pt modelId="{BA184E04-4D14-4CC8-AF7E-3219F5EEDDBF}" type="pres">
      <dgm:prSet presAssocID="{91616F40-6EAE-4814-AE4E-3FF1B1C60257}" presName="connectorText" presStyleLbl="sibTrans2D1" presStyleIdx="1" presStyleCnt="3"/>
      <dgm:spPr/>
      <dgm:t>
        <a:bodyPr/>
        <a:lstStyle/>
        <a:p>
          <a:endParaRPr lang="en-US"/>
        </a:p>
      </dgm:t>
    </dgm:pt>
    <dgm:pt modelId="{B91AEA5B-D9C8-4179-B5E0-2CC520E6302B}" type="pres">
      <dgm:prSet presAssocID="{E7DF9F68-40D9-4211-9131-224404DC266C}" presName="node" presStyleLbl="node1" presStyleIdx="2" presStyleCnt="4">
        <dgm:presLayoutVars>
          <dgm:bulletEnabled val="1"/>
        </dgm:presLayoutVars>
      </dgm:prSet>
      <dgm:spPr/>
      <dgm:t>
        <a:bodyPr/>
        <a:lstStyle/>
        <a:p>
          <a:endParaRPr lang="en-US"/>
        </a:p>
      </dgm:t>
    </dgm:pt>
    <dgm:pt modelId="{208537AD-B184-4544-9D95-A5C1ABDB5CB8}" type="pres">
      <dgm:prSet presAssocID="{315BCD3C-2F9D-4917-BF39-72133B681931}" presName="sibTrans" presStyleLbl="sibTrans2D1" presStyleIdx="2" presStyleCnt="3"/>
      <dgm:spPr/>
      <dgm:t>
        <a:bodyPr/>
        <a:lstStyle/>
        <a:p>
          <a:endParaRPr lang="en-US"/>
        </a:p>
      </dgm:t>
    </dgm:pt>
    <dgm:pt modelId="{7D1AE9CD-A08B-44D5-BE5E-76A94E556A1B}" type="pres">
      <dgm:prSet presAssocID="{315BCD3C-2F9D-4917-BF39-72133B681931}" presName="connectorText" presStyleLbl="sibTrans2D1" presStyleIdx="2" presStyleCnt="3"/>
      <dgm:spPr/>
      <dgm:t>
        <a:bodyPr/>
        <a:lstStyle/>
        <a:p>
          <a:endParaRPr lang="en-US"/>
        </a:p>
      </dgm:t>
    </dgm:pt>
    <dgm:pt modelId="{00CCC0C6-ED4C-4648-A117-156B38941E84}" type="pres">
      <dgm:prSet presAssocID="{552B95F5-F29E-46F5-AA2D-9C5635E71F2E}" presName="node" presStyleLbl="node1" presStyleIdx="3" presStyleCnt="4">
        <dgm:presLayoutVars>
          <dgm:bulletEnabled val="1"/>
        </dgm:presLayoutVars>
      </dgm:prSet>
      <dgm:spPr/>
      <dgm:t>
        <a:bodyPr/>
        <a:lstStyle/>
        <a:p>
          <a:endParaRPr lang="en-US"/>
        </a:p>
      </dgm:t>
    </dgm:pt>
  </dgm:ptLst>
  <dgm:cxnLst>
    <dgm:cxn modelId="{0F4C0D90-C285-4B04-A4E2-466C7BD77CF3}" type="presOf" srcId="{315BCD3C-2F9D-4917-BF39-72133B681931}" destId="{208537AD-B184-4544-9D95-A5C1ABDB5CB8}" srcOrd="0" destOrd="0" presId="urn:microsoft.com/office/officeart/2005/8/layout/process1"/>
    <dgm:cxn modelId="{203611FF-68CE-4074-97F0-918695AF80E4}" type="presOf" srcId="{315BCD3C-2F9D-4917-BF39-72133B681931}" destId="{7D1AE9CD-A08B-44D5-BE5E-76A94E556A1B}" srcOrd="1" destOrd="0" presId="urn:microsoft.com/office/officeart/2005/8/layout/process1"/>
    <dgm:cxn modelId="{A6997C9E-3B42-4206-96C0-D2254B7760E9}" type="presOf" srcId="{971F5B62-7739-49C0-891B-97054E0608F6}" destId="{D7DC32E3-7EBA-4D93-B7A4-795E58F95CFA}" srcOrd="0" destOrd="0" presId="urn:microsoft.com/office/officeart/2005/8/layout/process1"/>
    <dgm:cxn modelId="{4717C2C1-DE69-456B-9A4B-E4EFA277B871}" srcId="{9CC65EC9-98E3-4940-B75D-692A0E3FD200}" destId="{971F5B62-7739-49C0-891B-97054E0608F6}" srcOrd="0" destOrd="0" parTransId="{A4E4B406-988B-442E-B214-0F64D58C0CDC}" sibTransId="{D8FAC96C-2590-44AC-BC66-0167D4BC37F4}"/>
    <dgm:cxn modelId="{D1F530A1-2178-403C-BAD5-0512A3374C9E}" type="presOf" srcId="{E7DF9F68-40D9-4211-9131-224404DC266C}" destId="{B91AEA5B-D9C8-4179-B5E0-2CC520E6302B}" srcOrd="0" destOrd="0" presId="urn:microsoft.com/office/officeart/2005/8/layout/process1"/>
    <dgm:cxn modelId="{68E7DDC6-DFD1-45A2-9665-870691DB9B64}" type="presOf" srcId="{91616F40-6EAE-4814-AE4E-3FF1B1C60257}" destId="{1CA6D36E-D281-4C4F-A4A2-F124B94FAD8A}" srcOrd="0" destOrd="0" presId="urn:microsoft.com/office/officeart/2005/8/layout/process1"/>
    <dgm:cxn modelId="{B67FE8BA-5FF0-4D0D-813D-2E6A70156CB8}" srcId="{9CC65EC9-98E3-4940-B75D-692A0E3FD200}" destId="{6B95209B-BBC2-4A0E-B7E6-DEB206DBEF90}" srcOrd="1" destOrd="0" parTransId="{29A444EA-F232-4353-8775-EA3DFB4F2917}" sibTransId="{91616F40-6EAE-4814-AE4E-3FF1B1C60257}"/>
    <dgm:cxn modelId="{AF6423E9-6660-4A1E-B790-C50FEF9053B6}" type="presOf" srcId="{6B95209B-BBC2-4A0E-B7E6-DEB206DBEF90}" destId="{8337331D-9298-4F11-AFEC-E3825FE9CFEA}" srcOrd="0" destOrd="0" presId="urn:microsoft.com/office/officeart/2005/8/layout/process1"/>
    <dgm:cxn modelId="{4FEC7B06-BC66-4D2C-8655-127DF126D669}" type="presOf" srcId="{9CC65EC9-98E3-4940-B75D-692A0E3FD200}" destId="{04D320A8-E84C-4355-8CD3-D755D707403D}" srcOrd="0" destOrd="0" presId="urn:microsoft.com/office/officeart/2005/8/layout/process1"/>
    <dgm:cxn modelId="{37D31915-B7B9-4C6C-9816-1DF60BF20963}" type="presOf" srcId="{552B95F5-F29E-46F5-AA2D-9C5635E71F2E}" destId="{00CCC0C6-ED4C-4648-A117-156B38941E84}" srcOrd="0" destOrd="0" presId="urn:microsoft.com/office/officeart/2005/8/layout/process1"/>
    <dgm:cxn modelId="{3401D9BD-D167-4373-A1CA-DEE23D95F706}" srcId="{9CC65EC9-98E3-4940-B75D-692A0E3FD200}" destId="{552B95F5-F29E-46F5-AA2D-9C5635E71F2E}" srcOrd="3" destOrd="0" parTransId="{605C2CB6-D38B-4C48-B969-FD30022E2612}" sibTransId="{734A7B20-6D21-461B-BD16-77CF1C25C781}"/>
    <dgm:cxn modelId="{3F023F0F-6288-4E74-A6AC-BC3CDA5FA145}" srcId="{9CC65EC9-98E3-4940-B75D-692A0E3FD200}" destId="{E7DF9F68-40D9-4211-9131-224404DC266C}" srcOrd="2" destOrd="0" parTransId="{104C1BEF-5641-49BA-A6DD-F360D0F1F9D8}" sibTransId="{315BCD3C-2F9D-4917-BF39-72133B681931}"/>
    <dgm:cxn modelId="{D2FC7EBE-B9F8-4F6B-AB55-DE946054A469}" type="presOf" srcId="{D8FAC96C-2590-44AC-BC66-0167D4BC37F4}" destId="{8AA15892-610A-497F-9955-23A0AED590A4}" srcOrd="0" destOrd="0" presId="urn:microsoft.com/office/officeart/2005/8/layout/process1"/>
    <dgm:cxn modelId="{59FC76EE-C648-46D7-9601-E63DC4C53907}" type="presOf" srcId="{D8FAC96C-2590-44AC-BC66-0167D4BC37F4}" destId="{21D65E28-10A2-4145-9704-28EE5E935092}" srcOrd="1" destOrd="0" presId="urn:microsoft.com/office/officeart/2005/8/layout/process1"/>
    <dgm:cxn modelId="{8796BC25-FB95-43DC-B19F-6EA7C33FCF5E}" type="presOf" srcId="{91616F40-6EAE-4814-AE4E-3FF1B1C60257}" destId="{BA184E04-4D14-4CC8-AF7E-3219F5EEDDBF}" srcOrd="1" destOrd="0" presId="urn:microsoft.com/office/officeart/2005/8/layout/process1"/>
    <dgm:cxn modelId="{7C266E9C-88D5-4860-8E16-61E7AA3C7E27}" type="presParOf" srcId="{04D320A8-E84C-4355-8CD3-D755D707403D}" destId="{D7DC32E3-7EBA-4D93-B7A4-795E58F95CFA}" srcOrd="0" destOrd="0" presId="urn:microsoft.com/office/officeart/2005/8/layout/process1"/>
    <dgm:cxn modelId="{BDC9E1E4-C5AF-4F23-B6AA-B14AA89F3DA6}" type="presParOf" srcId="{04D320A8-E84C-4355-8CD3-D755D707403D}" destId="{8AA15892-610A-497F-9955-23A0AED590A4}" srcOrd="1" destOrd="0" presId="urn:microsoft.com/office/officeart/2005/8/layout/process1"/>
    <dgm:cxn modelId="{CE7B8568-A693-408B-9F8E-ACDF369D2BBD}" type="presParOf" srcId="{8AA15892-610A-497F-9955-23A0AED590A4}" destId="{21D65E28-10A2-4145-9704-28EE5E935092}" srcOrd="0" destOrd="0" presId="urn:microsoft.com/office/officeart/2005/8/layout/process1"/>
    <dgm:cxn modelId="{FB936043-7F05-44B6-9DBB-926DE4BB1698}" type="presParOf" srcId="{04D320A8-E84C-4355-8CD3-D755D707403D}" destId="{8337331D-9298-4F11-AFEC-E3825FE9CFEA}" srcOrd="2" destOrd="0" presId="urn:microsoft.com/office/officeart/2005/8/layout/process1"/>
    <dgm:cxn modelId="{1EEA8365-D0C7-40C8-BD89-C5C7D6A395B0}" type="presParOf" srcId="{04D320A8-E84C-4355-8CD3-D755D707403D}" destId="{1CA6D36E-D281-4C4F-A4A2-F124B94FAD8A}" srcOrd="3" destOrd="0" presId="urn:microsoft.com/office/officeart/2005/8/layout/process1"/>
    <dgm:cxn modelId="{C0A35E9E-888C-4278-81F2-67C9E3B42FEE}" type="presParOf" srcId="{1CA6D36E-D281-4C4F-A4A2-F124B94FAD8A}" destId="{BA184E04-4D14-4CC8-AF7E-3219F5EEDDBF}" srcOrd="0" destOrd="0" presId="urn:microsoft.com/office/officeart/2005/8/layout/process1"/>
    <dgm:cxn modelId="{B100EBC4-3B6C-4AB5-951D-0B4631A32C4E}" type="presParOf" srcId="{04D320A8-E84C-4355-8CD3-D755D707403D}" destId="{B91AEA5B-D9C8-4179-B5E0-2CC520E6302B}" srcOrd="4" destOrd="0" presId="urn:microsoft.com/office/officeart/2005/8/layout/process1"/>
    <dgm:cxn modelId="{D3432C70-CA0D-480A-85CB-A823D5665996}" type="presParOf" srcId="{04D320A8-E84C-4355-8CD3-D755D707403D}" destId="{208537AD-B184-4544-9D95-A5C1ABDB5CB8}" srcOrd="5" destOrd="0" presId="urn:microsoft.com/office/officeart/2005/8/layout/process1"/>
    <dgm:cxn modelId="{DC13F201-84E5-4EF8-8787-DDF86BFFC0EB}" type="presParOf" srcId="{208537AD-B184-4544-9D95-A5C1ABDB5CB8}" destId="{7D1AE9CD-A08B-44D5-BE5E-76A94E556A1B}" srcOrd="0" destOrd="0" presId="urn:microsoft.com/office/officeart/2005/8/layout/process1"/>
    <dgm:cxn modelId="{2B11A325-A408-4601-B2F1-BE1B38C7DBCA}" type="presParOf" srcId="{04D320A8-E84C-4355-8CD3-D755D707403D}" destId="{00CCC0C6-ED4C-4648-A117-156B38941E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65EC9-98E3-4940-B75D-692A0E3FD200}"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US"/>
        </a:p>
      </dgm:t>
    </dgm:pt>
    <dgm:pt modelId="{971F5B62-7739-49C0-891B-97054E0608F6}">
      <dgm:prSet phldrT="[Text]"/>
      <dgm:spPr/>
      <dgm:t>
        <a:bodyPr/>
        <a:lstStyle/>
        <a:p>
          <a:r>
            <a:rPr lang="en-US" b="1" dirty="0" smtClean="0"/>
            <a:t>Form Research Question </a:t>
          </a:r>
        </a:p>
        <a:p>
          <a:r>
            <a:rPr lang="en-US" i="1" dirty="0" smtClean="0"/>
            <a:t>(about Population)</a:t>
          </a:r>
          <a:endParaRPr lang="en-US" i="1" dirty="0"/>
        </a:p>
      </dgm:t>
    </dgm:pt>
    <dgm:pt modelId="{A4E4B406-988B-442E-B214-0F64D58C0CDC}" type="parTrans" cxnId="{4717C2C1-DE69-456B-9A4B-E4EFA277B871}">
      <dgm:prSet/>
      <dgm:spPr/>
      <dgm:t>
        <a:bodyPr/>
        <a:lstStyle/>
        <a:p>
          <a:endParaRPr lang="en-US"/>
        </a:p>
      </dgm:t>
    </dgm:pt>
    <dgm:pt modelId="{D8FAC96C-2590-44AC-BC66-0167D4BC37F4}" type="sibTrans" cxnId="{4717C2C1-DE69-456B-9A4B-E4EFA277B871}">
      <dgm:prSet/>
      <dgm:spPr/>
      <dgm:t>
        <a:bodyPr/>
        <a:lstStyle/>
        <a:p>
          <a:endParaRPr lang="en-US"/>
        </a:p>
      </dgm:t>
    </dgm:pt>
    <dgm:pt modelId="{6B95209B-BBC2-4A0E-B7E6-DEB206DBEF90}">
      <dgm:prSet phldrT="[Text]"/>
      <dgm:spPr/>
      <dgm:t>
        <a:bodyPr/>
        <a:lstStyle/>
        <a:p>
          <a:r>
            <a:rPr lang="en-US" b="1" dirty="0" smtClean="0"/>
            <a:t>Collect Data </a:t>
          </a:r>
          <a:r>
            <a:rPr lang="en-US" i="1" dirty="0" smtClean="0"/>
            <a:t>(Sample)</a:t>
          </a:r>
          <a:endParaRPr lang="en-US" i="1" dirty="0"/>
        </a:p>
      </dgm:t>
    </dgm:pt>
    <dgm:pt modelId="{29A444EA-F232-4353-8775-EA3DFB4F2917}" type="parTrans" cxnId="{B67FE8BA-5FF0-4D0D-813D-2E6A70156CB8}">
      <dgm:prSet/>
      <dgm:spPr/>
      <dgm:t>
        <a:bodyPr/>
        <a:lstStyle/>
        <a:p>
          <a:endParaRPr lang="en-US"/>
        </a:p>
      </dgm:t>
    </dgm:pt>
    <dgm:pt modelId="{91616F40-6EAE-4814-AE4E-3FF1B1C60257}" type="sibTrans" cxnId="{B67FE8BA-5FF0-4D0D-813D-2E6A70156CB8}">
      <dgm:prSet/>
      <dgm:spPr/>
      <dgm:t>
        <a:bodyPr/>
        <a:lstStyle/>
        <a:p>
          <a:endParaRPr lang="en-US"/>
        </a:p>
      </dgm:t>
    </dgm:pt>
    <dgm:pt modelId="{E7DF9F68-40D9-4211-9131-224404DC266C}">
      <dgm:prSet phldrT="[Text]"/>
      <dgm:spPr/>
      <dgm:t>
        <a:bodyPr/>
        <a:lstStyle/>
        <a:p>
          <a:r>
            <a:rPr lang="en-US" b="1" dirty="0" smtClean="0"/>
            <a:t>Exploratory Data Analysis </a:t>
          </a:r>
          <a:r>
            <a:rPr lang="en-US" i="1" dirty="0" smtClean="0"/>
            <a:t>(of Sample)</a:t>
          </a:r>
        </a:p>
        <a:p>
          <a:r>
            <a:rPr lang="en-US" i="0" dirty="0" smtClean="0"/>
            <a:t>*Summary Statistics</a:t>
          </a:r>
        </a:p>
        <a:p>
          <a:r>
            <a:rPr lang="en-US" i="0" dirty="0" smtClean="0"/>
            <a:t>*Visualizations</a:t>
          </a:r>
          <a:endParaRPr lang="en-US" i="0" dirty="0"/>
        </a:p>
      </dgm:t>
    </dgm:pt>
    <dgm:pt modelId="{104C1BEF-5641-49BA-A6DD-F360D0F1F9D8}" type="parTrans" cxnId="{3F023F0F-6288-4E74-A6AC-BC3CDA5FA145}">
      <dgm:prSet/>
      <dgm:spPr/>
      <dgm:t>
        <a:bodyPr/>
        <a:lstStyle/>
        <a:p>
          <a:endParaRPr lang="en-US"/>
        </a:p>
      </dgm:t>
    </dgm:pt>
    <dgm:pt modelId="{315BCD3C-2F9D-4917-BF39-72133B681931}" type="sibTrans" cxnId="{3F023F0F-6288-4E74-A6AC-BC3CDA5FA145}">
      <dgm:prSet/>
      <dgm:spPr/>
      <dgm:t>
        <a:bodyPr/>
        <a:lstStyle/>
        <a:p>
          <a:endParaRPr lang="en-US"/>
        </a:p>
      </dgm:t>
    </dgm:pt>
    <dgm:pt modelId="{552B95F5-F29E-46F5-AA2D-9C5635E71F2E}">
      <dgm:prSet phldrT="[Text]"/>
      <dgm:spPr/>
      <dgm:t>
        <a:bodyPr/>
        <a:lstStyle/>
        <a:p>
          <a:r>
            <a:rPr lang="en-US" b="1" dirty="0" smtClean="0"/>
            <a:t>Make Inferences and Conclusions </a:t>
          </a:r>
          <a:r>
            <a:rPr lang="en-US" i="1" dirty="0" smtClean="0"/>
            <a:t>(about Population)</a:t>
          </a:r>
          <a:endParaRPr lang="en-US" i="1" dirty="0"/>
        </a:p>
      </dgm:t>
    </dgm:pt>
    <dgm:pt modelId="{605C2CB6-D38B-4C48-B969-FD30022E2612}" type="parTrans" cxnId="{3401D9BD-D167-4373-A1CA-DEE23D95F706}">
      <dgm:prSet/>
      <dgm:spPr/>
      <dgm:t>
        <a:bodyPr/>
        <a:lstStyle/>
        <a:p>
          <a:endParaRPr lang="en-US"/>
        </a:p>
      </dgm:t>
    </dgm:pt>
    <dgm:pt modelId="{734A7B20-6D21-461B-BD16-77CF1C25C781}" type="sibTrans" cxnId="{3401D9BD-D167-4373-A1CA-DEE23D95F706}">
      <dgm:prSet/>
      <dgm:spPr/>
      <dgm:t>
        <a:bodyPr/>
        <a:lstStyle/>
        <a:p>
          <a:endParaRPr lang="en-US"/>
        </a:p>
      </dgm:t>
    </dgm:pt>
    <dgm:pt modelId="{04D320A8-E84C-4355-8CD3-D755D707403D}" type="pres">
      <dgm:prSet presAssocID="{9CC65EC9-98E3-4940-B75D-692A0E3FD200}" presName="Name0" presStyleCnt="0">
        <dgm:presLayoutVars>
          <dgm:dir/>
          <dgm:resizeHandles val="exact"/>
        </dgm:presLayoutVars>
      </dgm:prSet>
      <dgm:spPr/>
      <dgm:t>
        <a:bodyPr/>
        <a:lstStyle/>
        <a:p>
          <a:endParaRPr lang="en-US"/>
        </a:p>
      </dgm:t>
    </dgm:pt>
    <dgm:pt modelId="{D7DC32E3-7EBA-4D93-B7A4-795E58F95CFA}" type="pres">
      <dgm:prSet presAssocID="{971F5B62-7739-49C0-891B-97054E0608F6}" presName="node" presStyleLbl="node1" presStyleIdx="0" presStyleCnt="4">
        <dgm:presLayoutVars>
          <dgm:bulletEnabled val="1"/>
        </dgm:presLayoutVars>
      </dgm:prSet>
      <dgm:spPr/>
      <dgm:t>
        <a:bodyPr/>
        <a:lstStyle/>
        <a:p>
          <a:endParaRPr lang="en-US"/>
        </a:p>
      </dgm:t>
    </dgm:pt>
    <dgm:pt modelId="{8AA15892-610A-497F-9955-23A0AED590A4}" type="pres">
      <dgm:prSet presAssocID="{D8FAC96C-2590-44AC-BC66-0167D4BC37F4}" presName="sibTrans" presStyleLbl="sibTrans2D1" presStyleIdx="0" presStyleCnt="3"/>
      <dgm:spPr/>
      <dgm:t>
        <a:bodyPr/>
        <a:lstStyle/>
        <a:p>
          <a:endParaRPr lang="en-US"/>
        </a:p>
      </dgm:t>
    </dgm:pt>
    <dgm:pt modelId="{21D65E28-10A2-4145-9704-28EE5E935092}" type="pres">
      <dgm:prSet presAssocID="{D8FAC96C-2590-44AC-BC66-0167D4BC37F4}" presName="connectorText" presStyleLbl="sibTrans2D1" presStyleIdx="0" presStyleCnt="3"/>
      <dgm:spPr/>
      <dgm:t>
        <a:bodyPr/>
        <a:lstStyle/>
        <a:p>
          <a:endParaRPr lang="en-US"/>
        </a:p>
      </dgm:t>
    </dgm:pt>
    <dgm:pt modelId="{8337331D-9298-4F11-AFEC-E3825FE9CFEA}" type="pres">
      <dgm:prSet presAssocID="{6B95209B-BBC2-4A0E-B7E6-DEB206DBEF90}" presName="node" presStyleLbl="node1" presStyleIdx="1" presStyleCnt="4">
        <dgm:presLayoutVars>
          <dgm:bulletEnabled val="1"/>
        </dgm:presLayoutVars>
      </dgm:prSet>
      <dgm:spPr/>
      <dgm:t>
        <a:bodyPr/>
        <a:lstStyle/>
        <a:p>
          <a:endParaRPr lang="en-US"/>
        </a:p>
      </dgm:t>
    </dgm:pt>
    <dgm:pt modelId="{1CA6D36E-D281-4C4F-A4A2-F124B94FAD8A}" type="pres">
      <dgm:prSet presAssocID="{91616F40-6EAE-4814-AE4E-3FF1B1C60257}" presName="sibTrans" presStyleLbl="sibTrans2D1" presStyleIdx="1" presStyleCnt="3"/>
      <dgm:spPr/>
      <dgm:t>
        <a:bodyPr/>
        <a:lstStyle/>
        <a:p>
          <a:endParaRPr lang="en-US"/>
        </a:p>
      </dgm:t>
    </dgm:pt>
    <dgm:pt modelId="{BA184E04-4D14-4CC8-AF7E-3219F5EEDDBF}" type="pres">
      <dgm:prSet presAssocID="{91616F40-6EAE-4814-AE4E-3FF1B1C60257}" presName="connectorText" presStyleLbl="sibTrans2D1" presStyleIdx="1" presStyleCnt="3"/>
      <dgm:spPr/>
      <dgm:t>
        <a:bodyPr/>
        <a:lstStyle/>
        <a:p>
          <a:endParaRPr lang="en-US"/>
        </a:p>
      </dgm:t>
    </dgm:pt>
    <dgm:pt modelId="{B91AEA5B-D9C8-4179-B5E0-2CC520E6302B}" type="pres">
      <dgm:prSet presAssocID="{E7DF9F68-40D9-4211-9131-224404DC266C}" presName="node" presStyleLbl="node1" presStyleIdx="2" presStyleCnt="4">
        <dgm:presLayoutVars>
          <dgm:bulletEnabled val="1"/>
        </dgm:presLayoutVars>
      </dgm:prSet>
      <dgm:spPr/>
      <dgm:t>
        <a:bodyPr/>
        <a:lstStyle/>
        <a:p>
          <a:endParaRPr lang="en-US"/>
        </a:p>
      </dgm:t>
    </dgm:pt>
    <dgm:pt modelId="{208537AD-B184-4544-9D95-A5C1ABDB5CB8}" type="pres">
      <dgm:prSet presAssocID="{315BCD3C-2F9D-4917-BF39-72133B681931}" presName="sibTrans" presStyleLbl="sibTrans2D1" presStyleIdx="2" presStyleCnt="3"/>
      <dgm:spPr/>
      <dgm:t>
        <a:bodyPr/>
        <a:lstStyle/>
        <a:p>
          <a:endParaRPr lang="en-US"/>
        </a:p>
      </dgm:t>
    </dgm:pt>
    <dgm:pt modelId="{7D1AE9CD-A08B-44D5-BE5E-76A94E556A1B}" type="pres">
      <dgm:prSet presAssocID="{315BCD3C-2F9D-4917-BF39-72133B681931}" presName="connectorText" presStyleLbl="sibTrans2D1" presStyleIdx="2" presStyleCnt="3"/>
      <dgm:spPr/>
      <dgm:t>
        <a:bodyPr/>
        <a:lstStyle/>
        <a:p>
          <a:endParaRPr lang="en-US"/>
        </a:p>
      </dgm:t>
    </dgm:pt>
    <dgm:pt modelId="{00CCC0C6-ED4C-4648-A117-156B38941E84}" type="pres">
      <dgm:prSet presAssocID="{552B95F5-F29E-46F5-AA2D-9C5635E71F2E}" presName="node" presStyleLbl="node1" presStyleIdx="3" presStyleCnt="4">
        <dgm:presLayoutVars>
          <dgm:bulletEnabled val="1"/>
        </dgm:presLayoutVars>
      </dgm:prSet>
      <dgm:spPr/>
      <dgm:t>
        <a:bodyPr/>
        <a:lstStyle/>
        <a:p>
          <a:endParaRPr lang="en-US"/>
        </a:p>
      </dgm:t>
    </dgm:pt>
  </dgm:ptLst>
  <dgm:cxnLst>
    <dgm:cxn modelId="{0F4C0D90-C285-4B04-A4E2-466C7BD77CF3}" type="presOf" srcId="{315BCD3C-2F9D-4917-BF39-72133B681931}" destId="{208537AD-B184-4544-9D95-A5C1ABDB5CB8}" srcOrd="0" destOrd="0" presId="urn:microsoft.com/office/officeart/2005/8/layout/process1"/>
    <dgm:cxn modelId="{203611FF-68CE-4074-97F0-918695AF80E4}" type="presOf" srcId="{315BCD3C-2F9D-4917-BF39-72133B681931}" destId="{7D1AE9CD-A08B-44D5-BE5E-76A94E556A1B}" srcOrd="1" destOrd="0" presId="urn:microsoft.com/office/officeart/2005/8/layout/process1"/>
    <dgm:cxn modelId="{A6997C9E-3B42-4206-96C0-D2254B7760E9}" type="presOf" srcId="{971F5B62-7739-49C0-891B-97054E0608F6}" destId="{D7DC32E3-7EBA-4D93-B7A4-795E58F95CFA}" srcOrd="0" destOrd="0" presId="urn:microsoft.com/office/officeart/2005/8/layout/process1"/>
    <dgm:cxn modelId="{4717C2C1-DE69-456B-9A4B-E4EFA277B871}" srcId="{9CC65EC9-98E3-4940-B75D-692A0E3FD200}" destId="{971F5B62-7739-49C0-891B-97054E0608F6}" srcOrd="0" destOrd="0" parTransId="{A4E4B406-988B-442E-B214-0F64D58C0CDC}" sibTransId="{D8FAC96C-2590-44AC-BC66-0167D4BC37F4}"/>
    <dgm:cxn modelId="{D1F530A1-2178-403C-BAD5-0512A3374C9E}" type="presOf" srcId="{E7DF9F68-40D9-4211-9131-224404DC266C}" destId="{B91AEA5B-D9C8-4179-B5E0-2CC520E6302B}" srcOrd="0" destOrd="0" presId="urn:microsoft.com/office/officeart/2005/8/layout/process1"/>
    <dgm:cxn modelId="{68E7DDC6-DFD1-45A2-9665-870691DB9B64}" type="presOf" srcId="{91616F40-6EAE-4814-AE4E-3FF1B1C60257}" destId="{1CA6D36E-D281-4C4F-A4A2-F124B94FAD8A}" srcOrd="0" destOrd="0" presId="urn:microsoft.com/office/officeart/2005/8/layout/process1"/>
    <dgm:cxn modelId="{B67FE8BA-5FF0-4D0D-813D-2E6A70156CB8}" srcId="{9CC65EC9-98E3-4940-B75D-692A0E3FD200}" destId="{6B95209B-BBC2-4A0E-B7E6-DEB206DBEF90}" srcOrd="1" destOrd="0" parTransId="{29A444EA-F232-4353-8775-EA3DFB4F2917}" sibTransId="{91616F40-6EAE-4814-AE4E-3FF1B1C60257}"/>
    <dgm:cxn modelId="{AF6423E9-6660-4A1E-B790-C50FEF9053B6}" type="presOf" srcId="{6B95209B-BBC2-4A0E-B7E6-DEB206DBEF90}" destId="{8337331D-9298-4F11-AFEC-E3825FE9CFEA}" srcOrd="0" destOrd="0" presId="urn:microsoft.com/office/officeart/2005/8/layout/process1"/>
    <dgm:cxn modelId="{4FEC7B06-BC66-4D2C-8655-127DF126D669}" type="presOf" srcId="{9CC65EC9-98E3-4940-B75D-692A0E3FD200}" destId="{04D320A8-E84C-4355-8CD3-D755D707403D}" srcOrd="0" destOrd="0" presId="urn:microsoft.com/office/officeart/2005/8/layout/process1"/>
    <dgm:cxn modelId="{37D31915-B7B9-4C6C-9816-1DF60BF20963}" type="presOf" srcId="{552B95F5-F29E-46F5-AA2D-9C5635E71F2E}" destId="{00CCC0C6-ED4C-4648-A117-156B38941E84}" srcOrd="0" destOrd="0" presId="urn:microsoft.com/office/officeart/2005/8/layout/process1"/>
    <dgm:cxn modelId="{3401D9BD-D167-4373-A1CA-DEE23D95F706}" srcId="{9CC65EC9-98E3-4940-B75D-692A0E3FD200}" destId="{552B95F5-F29E-46F5-AA2D-9C5635E71F2E}" srcOrd="3" destOrd="0" parTransId="{605C2CB6-D38B-4C48-B969-FD30022E2612}" sibTransId="{734A7B20-6D21-461B-BD16-77CF1C25C781}"/>
    <dgm:cxn modelId="{3F023F0F-6288-4E74-A6AC-BC3CDA5FA145}" srcId="{9CC65EC9-98E3-4940-B75D-692A0E3FD200}" destId="{E7DF9F68-40D9-4211-9131-224404DC266C}" srcOrd="2" destOrd="0" parTransId="{104C1BEF-5641-49BA-A6DD-F360D0F1F9D8}" sibTransId="{315BCD3C-2F9D-4917-BF39-72133B681931}"/>
    <dgm:cxn modelId="{D2FC7EBE-B9F8-4F6B-AB55-DE946054A469}" type="presOf" srcId="{D8FAC96C-2590-44AC-BC66-0167D4BC37F4}" destId="{8AA15892-610A-497F-9955-23A0AED590A4}" srcOrd="0" destOrd="0" presId="urn:microsoft.com/office/officeart/2005/8/layout/process1"/>
    <dgm:cxn modelId="{59FC76EE-C648-46D7-9601-E63DC4C53907}" type="presOf" srcId="{D8FAC96C-2590-44AC-BC66-0167D4BC37F4}" destId="{21D65E28-10A2-4145-9704-28EE5E935092}" srcOrd="1" destOrd="0" presId="urn:microsoft.com/office/officeart/2005/8/layout/process1"/>
    <dgm:cxn modelId="{8796BC25-FB95-43DC-B19F-6EA7C33FCF5E}" type="presOf" srcId="{91616F40-6EAE-4814-AE4E-3FF1B1C60257}" destId="{BA184E04-4D14-4CC8-AF7E-3219F5EEDDBF}" srcOrd="1" destOrd="0" presId="urn:microsoft.com/office/officeart/2005/8/layout/process1"/>
    <dgm:cxn modelId="{7C266E9C-88D5-4860-8E16-61E7AA3C7E27}" type="presParOf" srcId="{04D320A8-E84C-4355-8CD3-D755D707403D}" destId="{D7DC32E3-7EBA-4D93-B7A4-795E58F95CFA}" srcOrd="0" destOrd="0" presId="urn:microsoft.com/office/officeart/2005/8/layout/process1"/>
    <dgm:cxn modelId="{BDC9E1E4-C5AF-4F23-B6AA-B14AA89F3DA6}" type="presParOf" srcId="{04D320A8-E84C-4355-8CD3-D755D707403D}" destId="{8AA15892-610A-497F-9955-23A0AED590A4}" srcOrd="1" destOrd="0" presId="urn:microsoft.com/office/officeart/2005/8/layout/process1"/>
    <dgm:cxn modelId="{CE7B8568-A693-408B-9F8E-ACDF369D2BBD}" type="presParOf" srcId="{8AA15892-610A-497F-9955-23A0AED590A4}" destId="{21D65E28-10A2-4145-9704-28EE5E935092}" srcOrd="0" destOrd="0" presId="urn:microsoft.com/office/officeart/2005/8/layout/process1"/>
    <dgm:cxn modelId="{FB936043-7F05-44B6-9DBB-926DE4BB1698}" type="presParOf" srcId="{04D320A8-E84C-4355-8CD3-D755D707403D}" destId="{8337331D-9298-4F11-AFEC-E3825FE9CFEA}" srcOrd="2" destOrd="0" presId="urn:microsoft.com/office/officeart/2005/8/layout/process1"/>
    <dgm:cxn modelId="{1EEA8365-D0C7-40C8-BD89-C5C7D6A395B0}" type="presParOf" srcId="{04D320A8-E84C-4355-8CD3-D755D707403D}" destId="{1CA6D36E-D281-4C4F-A4A2-F124B94FAD8A}" srcOrd="3" destOrd="0" presId="urn:microsoft.com/office/officeart/2005/8/layout/process1"/>
    <dgm:cxn modelId="{C0A35E9E-888C-4278-81F2-67C9E3B42FEE}" type="presParOf" srcId="{1CA6D36E-D281-4C4F-A4A2-F124B94FAD8A}" destId="{BA184E04-4D14-4CC8-AF7E-3219F5EEDDBF}" srcOrd="0" destOrd="0" presId="urn:microsoft.com/office/officeart/2005/8/layout/process1"/>
    <dgm:cxn modelId="{B100EBC4-3B6C-4AB5-951D-0B4631A32C4E}" type="presParOf" srcId="{04D320A8-E84C-4355-8CD3-D755D707403D}" destId="{B91AEA5B-D9C8-4179-B5E0-2CC520E6302B}" srcOrd="4" destOrd="0" presId="urn:microsoft.com/office/officeart/2005/8/layout/process1"/>
    <dgm:cxn modelId="{D3432C70-CA0D-480A-85CB-A823D5665996}" type="presParOf" srcId="{04D320A8-E84C-4355-8CD3-D755D707403D}" destId="{208537AD-B184-4544-9D95-A5C1ABDB5CB8}" srcOrd="5" destOrd="0" presId="urn:microsoft.com/office/officeart/2005/8/layout/process1"/>
    <dgm:cxn modelId="{DC13F201-84E5-4EF8-8787-DDF86BFFC0EB}" type="presParOf" srcId="{208537AD-B184-4544-9D95-A5C1ABDB5CB8}" destId="{7D1AE9CD-A08B-44D5-BE5E-76A94E556A1B}" srcOrd="0" destOrd="0" presId="urn:microsoft.com/office/officeart/2005/8/layout/process1"/>
    <dgm:cxn modelId="{2B11A325-A408-4601-B2F1-BE1B38C7DBCA}" type="presParOf" srcId="{04D320A8-E84C-4355-8CD3-D755D707403D}" destId="{00CCC0C6-ED4C-4648-A117-156B38941E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C65EC9-98E3-4940-B75D-692A0E3FD200}"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US"/>
        </a:p>
      </dgm:t>
    </dgm:pt>
    <dgm:pt modelId="{971F5B62-7739-49C0-891B-97054E0608F6}">
      <dgm:prSet phldrT="[Text]"/>
      <dgm:spPr/>
      <dgm:t>
        <a:bodyPr/>
        <a:lstStyle/>
        <a:p>
          <a:r>
            <a:rPr lang="en-US" b="1" dirty="0" smtClean="0"/>
            <a:t>Form Research Question </a:t>
          </a:r>
        </a:p>
        <a:p>
          <a:r>
            <a:rPr lang="en-US" i="1" dirty="0" smtClean="0"/>
            <a:t>(about Population)</a:t>
          </a:r>
          <a:endParaRPr lang="en-US" i="1" dirty="0"/>
        </a:p>
      </dgm:t>
    </dgm:pt>
    <dgm:pt modelId="{A4E4B406-988B-442E-B214-0F64D58C0CDC}" type="parTrans" cxnId="{4717C2C1-DE69-456B-9A4B-E4EFA277B871}">
      <dgm:prSet/>
      <dgm:spPr/>
      <dgm:t>
        <a:bodyPr/>
        <a:lstStyle/>
        <a:p>
          <a:endParaRPr lang="en-US"/>
        </a:p>
      </dgm:t>
    </dgm:pt>
    <dgm:pt modelId="{D8FAC96C-2590-44AC-BC66-0167D4BC37F4}" type="sibTrans" cxnId="{4717C2C1-DE69-456B-9A4B-E4EFA277B871}">
      <dgm:prSet/>
      <dgm:spPr/>
      <dgm:t>
        <a:bodyPr/>
        <a:lstStyle/>
        <a:p>
          <a:endParaRPr lang="en-US"/>
        </a:p>
      </dgm:t>
    </dgm:pt>
    <dgm:pt modelId="{6B95209B-BBC2-4A0E-B7E6-DEB206DBEF90}">
      <dgm:prSet phldrT="[Text]"/>
      <dgm:spPr/>
      <dgm:t>
        <a:bodyPr/>
        <a:lstStyle/>
        <a:p>
          <a:r>
            <a:rPr lang="en-US" b="1" dirty="0" smtClean="0"/>
            <a:t>Collect Data </a:t>
          </a:r>
          <a:r>
            <a:rPr lang="en-US" i="1" dirty="0" smtClean="0"/>
            <a:t>(Sample)</a:t>
          </a:r>
          <a:endParaRPr lang="en-US" i="1" dirty="0"/>
        </a:p>
      </dgm:t>
    </dgm:pt>
    <dgm:pt modelId="{29A444EA-F232-4353-8775-EA3DFB4F2917}" type="parTrans" cxnId="{B67FE8BA-5FF0-4D0D-813D-2E6A70156CB8}">
      <dgm:prSet/>
      <dgm:spPr/>
      <dgm:t>
        <a:bodyPr/>
        <a:lstStyle/>
        <a:p>
          <a:endParaRPr lang="en-US"/>
        </a:p>
      </dgm:t>
    </dgm:pt>
    <dgm:pt modelId="{91616F40-6EAE-4814-AE4E-3FF1B1C60257}" type="sibTrans" cxnId="{B67FE8BA-5FF0-4D0D-813D-2E6A70156CB8}">
      <dgm:prSet/>
      <dgm:spPr/>
      <dgm:t>
        <a:bodyPr/>
        <a:lstStyle/>
        <a:p>
          <a:endParaRPr lang="en-US"/>
        </a:p>
      </dgm:t>
    </dgm:pt>
    <dgm:pt modelId="{E7DF9F68-40D9-4211-9131-224404DC266C}">
      <dgm:prSet phldrT="[Text]"/>
      <dgm:spPr/>
      <dgm:t>
        <a:bodyPr/>
        <a:lstStyle/>
        <a:p>
          <a:r>
            <a:rPr lang="en-US" b="1" dirty="0" smtClean="0"/>
            <a:t>Exploratory Data Analysis </a:t>
          </a:r>
          <a:r>
            <a:rPr lang="en-US" i="1" dirty="0" smtClean="0"/>
            <a:t>(of Sample)</a:t>
          </a:r>
        </a:p>
        <a:p>
          <a:r>
            <a:rPr lang="en-US" i="0" dirty="0" smtClean="0"/>
            <a:t>*Summary Statistics</a:t>
          </a:r>
        </a:p>
        <a:p>
          <a:r>
            <a:rPr lang="en-US" i="0" dirty="0" smtClean="0"/>
            <a:t>*Visualizations</a:t>
          </a:r>
          <a:endParaRPr lang="en-US" i="0" dirty="0"/>
        </a:p>
      </dgm:t>
    </dgm:pt>
    <dgm:pt modelId="{104C1BEF-5641-49BA-A6DD-F360D0F1F9D8}" type="parTrans" cxnId="{3F023F0F-6288-4E74-A6AC-BC3CDA5FA145}">
      <dgm:prSet/>
      <dgm:spPr/>
      <dgm:t>
        <a:bodyPr/>
        <a:lstStyle/>
        <a:p>
          <a:endParaRPr lang="en-US"/>
        </a:p>
      </dgm:t>
    </dgm:pt>
    <dgm:pt modelId="{315BCD3C-2F9D-4917-BF39-72133B681931}" type="sibTrans" cxnId="{3F023F0F-6288-4E74-A6AC-BC3CDA5FA145}">
      <dgm:prSet/>
      <dgm:spPr/>
      <dgm:t>
        <a:bodyPr/>
        <a:lstStyle/>
        <a:p>
          <a:endParaRPr lang="en-US"/>
        </a:p>
      </dgm:t>
    </dgm:pt>
    <dgm:pt modelId="{552B95F5-F29E-46F5-AA2D-9C5635E71F2E}">
      <dgm:prSet phldrT="[Text]"/>
      <dgm:spPr/>
      <dgm:t>
        <a:bodyPr/>
        <a:lstStyle/>
        <a:p>
          <a:r>
            <a:rPr lang="en-US" b="1" dirty="0" smtClean="0"/>
            <a:t>Make Inferences and Conclusions </a:t>
          </a:r>
          <a:r>
            <a:rPr lang="en-US" i="1" dirty="0" smtClean="0"/>
            <a:t>(about Population)</a:t>
          </a:r>
          <a:endParaRPr lang="en-US" i="1" dirty="0"/>
        </a:p>
      </dgm:t>
    </dgm:pt>
    <dgm:pt modelId="{605C2CB6-D38B-4C48-B969-FD30022E2612}" type="parTrans" cxnId="{3401D9BD-D167-4373-A1CA-DEE23D95F706}">
      <dgm:prSet/>
      <dgm:spPr/>
      <dgm:t>
        <a:bodyPr/>
        <a:lstStyle/>
        <a:p>
          <a:endParaRPr lang="en-US"/>
        </a:p>
      </dgm:t>
    </dgm:pt>
    <dgm:pt modelId="{734A7B20-6D21-461B-BD16-77CF1C25C781}" type="sibTrans" cxnId="{3401D9BD-D167-4373-A1CA-DEE23D95F706}">
      <dgm:prSet/>
      <dgm:spPr/>
      <dgm:t>
        <a:bodyPr/>
        <a:lstStyle/>
        <a:p>
          <a:endParaRPr lang="en-US"/>
        </a:p>
      </dgm:t>
    </dgm:pt>
    <dgm:pt modelId="{04D320A8-E84C-4355-8CD3-D755D707403D}" type="pres">
      <dgm:prSet presAssocID="{9CC65EC9-98E3-4940-B75D-692A0E3FD200}" presName="Name0" presStyleCnt="0">
        <dgm:presLayoutVars>
          <dgm:dir/>
          <dgm:resizeHandles val="exact"/>
        </dgm:presLayoutVars>
      </dgm:prSet>
      <dgm:spPr/>
      <dgm:t>
        <a:bodyPr/>
        <a:lstStyle/>
        <a:p>
          <a:endParaRPr lang="en-US"/>
        </a:p>
      </dgm:t>
    </dgm:pt>
    <dgm:pt modelId="{D7DC32E3-7EBA-4D93-B7A4-795E58F95CFA}" type="pres">
      <dgm:prSet presAssocID="{971F5B62-7739-49C0-891B-97054E0608F6}" presName="node" presStyleLbl="node1" presStyleIdx="0" presStyleCnt="4">
        <dgm:presLayoutVars>
          <dgm:bulletEnabled val="1"/>
        </dgm:presLayoutVars>
      </dgm:prSet>
      <dgm:spPr/>
      <dgm:t>
        <a:bodyPr/>
        <a:lstStyle/>
        <a:p>
          <a:endParaRPr lang="en-US"/>
        </a:p>
      </dgm:t>
    </dgm:pt>
    <dgm:pt modelId="{8AA15892-610A-497F-9955-23A0AED590A4}" type="pres">
      <dgm:prSet presAssocID="{D8FAC96C-2590-44AC-BC66-0167D4BC37F4}" presName="sibTrans" presStyleLbl="sibTrans2D1" presStyleIdx="0" presStyleCnt="3"/>
      <dgm:spPr/>
      <dgm:t>
        <a:bodyPr/>
        <a:lstStyle/>
        <a:p>
          <a:endParaRPr lang="en-US"/>
        </a:p>
      </dgm:t>
    </dgm:pt>
    <dgm:pt modelId="{21D65E28-10A2-4145-9704-28EE5E935092}" type="pres">
      <dgm:prSet presAssocID="{D8FAC96C-2590-44AC-BC66-0167D4BC37F4}" presName="connectorText" presStyleLbl="sibTrans2D1" presStyleIdx="0" presStyleCnt="3"/>
      <dgm:spPr/>
      <dgm:t>
        <a:bodyPr/>
        <a:lstStyle/>
        <a:p>
          <a:endParaRPr lang="en-US"/>
        </a:p>
      </dgm:t>
    </dgm:pt>
    <dgm:pt modelId="{8337331D-9298-4F11-AFEC-E3825FE9CFEA}" type="pres">
      <dgm:prSet presAssocID="{6B95209B-BBC2-4A0E-B7E6-DEB206DBEF90}" presName="node" presStyleLbl="node1" presStyleIdx="1" presStyleCnt="4">
        <dgm:presLayoutVars>
          <dgm:bulletEnabled val="1"/>
        </dgm:presLayoutVars>
      </dgm:prSet>
      <dgm:spPr/>
      <dgm:t>
        <a:bodyPr/>
        <a:lstStyle/>
        <a:p>
          <a:endParaRPr lang="en-US"/>
        </a:p>
      </dgm:t>
    </dgm:pt>
    <dgm:pt modelId="{1CA6D36E-D281-4C4F-A4A2-F124B94FAD8A}" type="pres">
      <dgm:prSet presAssocID="{91616F40-6EAE-4814-AE4E-3FF1B1C60257}" presName="sibTrans" presStyleLbl="sibTrans2D1" presStyleIdx="1" presStyleCnt="3"/>
      <dgm:spPr/>
      <dgm:t>
        <a:bodyPr/>
        <a:lstStyle/>
        <a:p>
          <a:endParaRPr lang="en-US"/>
        </a:p>
      </dgm:t>
    </dgm:pt>
    <dgm:pt modelId="{BA184E04-4D14-4CC8-AF7E-3219F5EEDDBF}" type="pres">
      <dgm:prSet presAssocID="{91616F40-6EAE-4814-AE4E-3FF1B1C60257}" presName="connectorText" presStyleLbl="sibTrans2D1" presStyleIdx="1" presStyleCnt="3"/>
      <dgm:spPr/>
      <dgm:t>
        <a:bodyPr/>
        <a:lstStyle/>
        <a:p>
          <a:endParaRPr lang="en-US"/>
        </a:p>
      </dgm:t>
    </dgm:pt>
    <dgm:pt modelId="{B91AEA5B-D9C8-4179-B5E0-2CC520E6302B}" type="pres">
      <dgm:prSet presAssocID="{E7DF9F68-40D9-4211-9131-224404DC266C}" presName="node" presStyleLbl="node1" presStyleIdx="2" presStyleCnt="4">
        <dgm:presLayoutVars>
          <dgm:bulletEnabled val="1"/>
        </dgm:presLayoutVars>
      </dgm:prSet>
      <dgm:spPr/>
      <dgm:t>
        <a:bodyPr/>
        <a:lstStyle/>
        <a:p>
          <a:endParaRPr lang="en-US"/>
        </a:p>
      </dgm:t>
    </dgm:pt>
    <dgm:pt modelId="{208537AD-B184-4544-9D95-A5C1ABDB5CB8}" type="pres">
      <dgm:prSet presAssocID="{315BCD3C-2F9D-4917-BF39-72133B681931}" presName="sibTrans" presStyleLbl="sibTrans2D1" presStyleIdx="2" presStyleCnt="3"/>
      <dgm:spPr/>
      <dgm:t>
        <a:bodyPr/>
        <a:lstStyle/>
        <a:p>
          <a:endParaRPr lang="en-US"/>
        </a:p>
      </dgm:t>
    </dgm:pt>
    <dgm:pt modelId="{7D1AE9CD-A08B-44D5-BE5E-76A94E556A1B}" type="pres">
      <dgm:prSet presAssocID="{315BCD3C-2F9D-4917-BF39-72133B681931}" presName="connectorText" presStyleLbl="sibTrans2D1" presStyleIdx="2" presStyleCnt="3"/>
      <dgm:spPr/>
      <dgm:t>
        <a:bodyPr/>
        <a:lstStyle/>
        <a:p>
          <a:endParaRPr lang="en-US"/>
        </a:p>
      </dgm:t>
    </dgm:pt>
    <dgm:pt modelId="{00CCC0C6-ED4C-4648-A117-156B38941E84}" type="pres">
      <dgm:prSet presAssocID="{552B95F5-F29E-46F5-AA2D-9C5635E71F2E}" presName="node" presStyleLbl="node1" presStyleIdx="3" presStyleCnt="4">
        <dgm:presLayoutVars>
          <dgm:bulletEnabled val="1"/>
        </dgm:presLayoutVars>
      </dgm:prSet>
      <dgm:spPr/>
      <dgm:t>
        <a:bodyPr/>
        <a:lstStyle/>
        <a:p>
          <a:endParaRPr lang="en-US"/>
        </a:p>
      </dgm:t>
    </dgm:pt>
  </dgm:ptLst>
  <dgm:cxnLst>
    <dgm:cxn modelId="{0F4C0D90-C285-4B04-A4E2-466C7BD77CF3}" type="presOf" srcId="{315BCD3C-2F9D-4917-BF39-72133B681931}" destId="{208537AD-B184-4544-9D95-A5C1ABDB5CB8}" srcOrd="0" destOrd="0" presId="urn:microsoft.com/office/officeart/2005/8/layout/process1"/>
    <dgm:cxn modelId="{203611FF-68CE-4074-97F0-918695AF80E4}" type="presOf" srcId="{315BCD3C-2F9D-4917-BF39-72133B681931}" destId="{7D1AE9CD-A08B-44D5-BE5E-76A94E556A1B}" srcOrd="1" destOrd="0" presId="urn:microsoft.com/office/officeart/2005/8/layout/process1"/>
    <dgm:cxn modelId="{A6997C9E-3B42-4206-96C0-D2254B7760E9}" type="presOf" srcId="{971F5B62-7739-49C0-891B-97054E0608F6}" destId="{D7DC32E3-7EBA-4D93-B7A4-795E58F95CFA}" srcOrd="0" destOrd="0" presId="urn:microsoft.com/office/officeart/2005/8/layout/process1"/>
    <dgm:cxn modelId="{4717C2C1-DE69-456B-9A4B-E4EFA277B871}" srcId="{9CC65EC9-98E3-4940-B75D-692A0E3FD200}" destId="{971F5B62-7739-49C0-891B-97054E0608F6}" srcOrd="0" destOrd="0" parTransId="{A4E4B406-988B-442E-B214-0F64D58C0CDC}" sibTransId="{D8FAC96C-2590-44AC-BC66-0167D4BC37F4}"/>
    <dgm:cxn modelId="{D1F530A1-2178-403C-BAD5-0512A3374C9E}" type="presOf" srcId="{E7DF9F68-40D9-4211-9131-224404DC266C}" destId="{B91AEA5B-D9C8-4179-B5E0-2CC520E6302B}" srcOrd="0" destOrd="0" presId="urn:microsoft.com/office/officeart/2005/8/layout/process1"/>
    <dgm:cxn modelId="{68E7DDC6-DFD1-45A2-9665-870691DB9B64}" type="presOf" srcId="{91616F40-6EAE-4814-AE4E-3FF1B1C60257}" destId="{1CA6D36E-D281-4C4F-A4A2-F124B94FAD8A}" srcOrd="0" destOrd="0" presId="urn:microsoft.com/office/officeart/2005/8/layout/process1"/>
    <dgm:cxn modelId="{B67FE8BA-5FF0-4D0D-813D-2E6A70156CB8}" srcId="{9CC65EC9-98E3-4940-B75D-692A0E3FD200}" destId="{6B95209B-BBC2-4A0E-B7E6-DEB206DBEF90}" srcOrd="1" destOrd="0" parTransId="{29A444EA-F232-4353-8775-EA3DFB4F2917}" sibTransId="{91616F40-6EAE-4814-AE4E-3FF1B1C60257}"/>
    <dgm:cxn modelId="{AF6423E9-6660-4A1E-B790-C50FEF9053B6}" type="presOf" srcId="{6B95209B-BBC2-4A0E-B7E6-DEB206DBEF90}" destId="{8337331D-9298-4F11-AFEC-E3825FE9CFEA}" srcOrd="0" destOrd="0" presId="urn:microsoft.com/office/officeart/2005/8/layout/process1"/>
    <dgm:cxn modelId="{4FEC7B06-BC66-4D2C-8655-127DF126D669}" type="presOf" srcId="{9CC65EC9-98E3-4940-B75D-692A0E3FD200}" destId="{04D320A8-E84C-4355-8CD3-D755D707403D}" srcOrd="0" destOrd="0" presId="urn:microsoft.com/office/officeart/2005/8/layout/process1"/>
    <dgm:cxn modelId="{37D31915-B7B9-4C6C-9816-1DF60BF20963}" type="presOf" srcId="{552B95F5-F29E-46F5-AA2D-9C5635E71F2E}" destId="{00CCC0C6-ED4C-4648-A117-156B38941E84}" srcOrd="0" destOrd="0" presId="urn:microsoft.com/office/officeart/2005/8/layout/process1"/>
    <dgm:cxn modelId="{3401D9BD-D167-4373-A1CA-DEE23D95F706}" srcId="{9CC65EC9-98E3-4940-B75D-692A0E3FD200}" destId="{552B95F5-F29E-46F5-AA2D-9C5635E71F2E}" srcOrd="3" destOrd="0" parTransId="{605C2CB6-D38B-4C48-B969-FD30022E2612}" sibTransId="{734A7B20-6D21-461B-BD16-77CF1C25C781}"/>
    <dgm:cxn modelId="{3F023F0F-6288-4E74-A6AC-BC3CDA5FA145}" srcId="{9CC65EC9-98E3-4940-B75D-692A0E3FD200}" destId="{E7DF9F68-40D9-4211-9131-224404DC266C}" srcOrd="2" destOrd="0" parTransId="{104C1BEF-5641-49BA-A6DD-F360D0F1F9D8}" sibTransId="{315BCD3C-2F9D-4917-BF39-72133B681931}"/>
    <dgm:cxn modelId="{D2FC7EBE-B9F8-4F6B-AB55-DE946054A469}" type="presOf" srcId="{D8FAC96C-2590-44AC-BC66-0167D4BC37F4}" destId="{8AA15892-610A-497F-9955-23A0AED590A4}" srcOrd="0" destOrd="0" presId="urn:microsoft.com/office/officeart/2005/8/layout/process1"/>
    <dgm:cxn modelId="{59FC76EE-C648-46D7-9601-E63DC4C53907}" type="presOf" srcId="{D8FAC96C-2590-44AC-BC66-0167D4BC37F4}" destId="{21D65E28-10A2-4145-9704-28EE5E935092}" srcOrd="1" destOrd="0" presId="urn:microsoft.com/office/officeart/2005/8/layout/process1"/>
    <dgm:cxn modelId="{8796BC25-FB95-43DC-B19F-6EA7C33FCF5E}" type="presOf" srcId="{91616F40-6EAE-4814-AE4E-3FF1B1C60257}" destId="{BA184E04-4D14-4CC8-AF7E-3219F5EEDDBF}" srcOrd="1" destOrd="0" presId="urn:microsoft.com/office/officeart/2005/8/layout/process1"/>
    <dgm:cxn modelId="{7C266E9C-88D5-4860-8E16-61E7AA3C7E27}" type="presParOf" srcId="{04D320A8-E84C-4355-8CD3-D755D707403D}" destId="{D7DC32E3-7EBA-4D93-B7A4-795E58F95CFA}" srcOrd="0" destOrd="0" presId="urn:microsoft.com/office/officeart/2005/8/layout/process1"/>
    <dgm:cxn modelId="{BDC9E1E4-C5AF-4F23-B6AA-B14AA89F3DA6}" type="presParOf" srcId="{04D320A8-E84C-4355-8CD3-D755D707403D}" destId="{8AA15892-610A-497F-9955-23A0AED590A4}" srcOrd="1" destOrd="0" presId="urn:microsoft.com/office/officeart/2005/8/layout/process1"/>
    <dgm:cxn modelId="{CE7B8568-A693-408B-9F8E-ACDF369D2BBD}" type="presParOf" srcId="{8AA15892-610A-497F-9955-23A0AED590A4}" destId="{21D65E28-10A2-4145-9704-28EE5E935092}" srcOrd="0" destOrd="0" presId="urn:microsoft.com/office/officeart/2005/8/layout/process1"/>
    <dgm:cxn modelId="{FB936043-7F05-44B6-9DBB-926DE4BB1698}" type="presParOf" srcId="{04D320A8-E84C-4355-8CD3-D755D707403D}" destId="{8337331D-9298-4F11-AFEC-E3825FE9CFEA}" srcOrd="2" destOrd="0" presId="urn:microsoft.com/office/officeart/2005/8/layout/process1"/>
    <dgm:cxn modelId="{1EEA8365-D0C7-40C8-BD89-C5C7D6A395B0}" type="presParOf" srcId="{04D320A8-E84C-4355-8CD3-D755D707403D}" destId="{1CA6D36E-D281-4C4F-A4A2-F124B94FAD8A}" srcOrd="3" destOrd="0" presId="urn:microsoft.com/office/officeart/2005/8/layout/process1"/>
    <dgm:cxn modelId="{C0A35E9E-888C-4278-81F2-67C9E3B42FEE}" type="presParOf" srcId="{1CA6D36E-D281-4C4F-A4A2-F124B94FAD8A}" destId="{BA184E04-4D14-4CC8-AF7E-3219F5EEDDBF}" srcOrd="0" destOrd="0" presId="urn:microsoft.com/office/officeart/2005/8/layout/process1"/>
    <dgm:cxn modelId="{B100EBC4-3B6C-4AB5-951D-0B4631A32C4E}" type="presParOf" srcId="{04D320A8-E84C-4355-8CD3-D755D707403D}" destId="{B91AEA5B-D9C8-4179-B5E0-2CC520E6302B}" srcOrd="4" destOrd="0" presId="urn:microsoft.com/office/officeart/2005/8/layout/process1"/>
    <dgm:cxn modelId="{D3432C70-CA0D-480A-85CB-A823D5665996}" type="presParOf" srcId="{04D320A8-E84C-4355-8CD3-D755D707403D}" destId="{208537AD-B184-4544-9D95-A5C1ABDB5CB8}" srcOrd="5" destOrd="0" presId="urn:microsoft.com/office/officeart/2005/8/layout/process1"/>
    <dgm:cxn modelId="{DC13F201-84E5-4EF8-8787-DDF86BFFC0EB}" type="presParOf" srcId="{208537AD-B184-4544-9D95-A5C1ABDB5CB8}" destId="{7D1AE9CD-A08B-44D5-BE5E-76A94E556A1B}" srcOrd="0" destOrd="0" presId="urn:microsoft.com/office/officeart/2005/8/layout/process1"/>
    <dgm:cxn modelId="{2B11A325-A408-4601-B2F1-BE1B38C7DBCA}" type="presParOf" srcId="{04D320A8-E84C-4355-8CD3-D755D707403D}" destId="{00CCC0C6-ED4C-4648-A117-156B38941E8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2E3-7EBA-4D93-B7A4-795E58F95CFA}">
      <dsp:nvSpPr>
        <dsp:cNvPr id="0" name=""/>
        <dsp:cNvSpPr/>
      </dsp:nvSpPr>
      <dsp:spPr>
        <a:xfrm>
          <a:off x="4092" y="1728304"/>
          <a:ext cx="1789248" cy="196205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 Research Question </a:t>
          </a:r>
        </a:p>
        <a:p>
          <a:pPr lvl="0" algn="ctr" defTabSz="800100">
            <a:lnSpc>
              <a:spcPct val="90000"/>
            </a:lnSpc>
            <a:spcBef>
              <a:spcPct val="0"/>
            </a:spcBef>
            <a:spcAft>
              <a:spcPct val="35000"/>
            </a:spcAft>
          </a:pPr>
          <a:r>
            <a:rPr lang="en-US" sz="1800" i="1" kern="1200" dirty="0" smtClean="0"/>
            <a:t>(about Population)</a:t>
          </a:r>
          <a:endParaRPr lang="en-US" sz="1800" i="1" kern="1200" dirty="0"/>
        </a:p>
      </dsp:txBody>
      <dsp:txXfrm>
        <a:off x="56497" y="1780709"/>
        <a:ext cx="1684438" cy="1857247"/>
      </dsp:txXfrm>
    </dsp:sp>
    <dsp:sp modelId="{8AA15892-610A-497F-9955-23A0AED590A4}">
      <dsp:nvSpPr>
        <dsp:cNvPr id="0" name=""/>
        <dsp:cNvSpPr/>
      </dsp:nvSpPr>
      <dsp:spPr>
        <a:xfrm>
          <a:off x="1972265" y="2487466"/>
          <a:ext cx="379320" cy="44373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2265" y="2576213"/>
        <a:ext cx="265524" cy="266239"/>
      </dsp:txXfrm>
    </dsp:sp>
    <dsp:sp modelId="{8337331D-9298-4F11-AFEC-E3825FE9CFEA}">
      <dsp:nvSpPr>
        <dsp:cNvPr id="0" name=""/>
        <dsp:cNvSpPr/>
      </dsp:nvSpPr>
      <dsp:spPr>
        <a:xfrm>
          <a:off x="2509039" y="1728304"/>
          <a:ext cx="1789248" cy="1962057"/>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 Data </a:t>
          </a:r>
          <a:r>
            <a:rPr lang="en-US" sz="1800" i="1" kern="1200" dirty="0" smtClean="0"/>
            <a:t>(Sample)</a:t>
          </a:r>
          <a:endParaRPr lang="en-US" sz="1800" i="1" kern="1200" dirty="0"/>
        </a:p>
      </dsp:txBody>
      <dsp:txXfrm>
        <a:off x="2561444" y="1780709"/>
        <a:ext cx="1684438" cy="1857247"/>
      </dsp:txXfrm>
    </dsp:sp>
    <dsp:sp modelId="{1CA6D36E-D281-4C4F-A4A2-F124B94FAD8A}">
      <dsp:nvSpPr>
        <dsp:cNvPr id="0" name=""/>
        <dsp:cNvSpPr/>
      </dsp:nvSpPr>
      <dsp:spPr>
        <a:xfrm>
          <a:off x="4477212" y="2487466"/>
          <a:ext cx="379320" cy="443733"/>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77212" y="2576213"/>
        <a:ext cx="265524" cy="266239"/>
      </dsp:txXfrm>
    </dsp:sp>
    <dsp:sp modelId="{B91AEA5B-D9C8-4179-B5E0-2CC520E6302B}">
      <dsp:nvSpPr>
        <dsp:cNvPr id="0" name=""/>
        <dsp:cNvSpPr/>
      </dsp:nvSpPr>
      <dsp:spPr>
        <a:xfrm>
          <a:off x="5013987" y="1728304"/>
          <a:ext cx="1789248" cy="1962057"/>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Exploratory Data Analysis </a:t>
          </a:r>
          <a:r>
            <a:rPr lang="en-US" sz="1800" i="1" kern="1200" dirty="0" smtClean="0"/>
            <a:t>(of Sample)</a:t>
          </a:r>
        </a:p>
        <a:p>
          <a:pPr lvl="0" algn="ctr" defTabSz="800100">
            <a:lnSpc>
              <a:spcPct val="90000"/>
            </a:lnSpc>
            <a:spcBef>
              <a:spcPct val="0"/>
            </a:spcBef>
            <a:spcAft>
              <a:spcPct val="35000"/>
            </a:spcAft>
          </a:pPr>
          <a:r>
            <a:rPr lang="en-US" sz="1800" i="0" kern="1200" dirty="0" smtClean="0"/>
            <a:t>*Summary Statistics</a:t>
          </a:r>
        </a:p>
        <a:p>
          <a:pPr lvl="0" algn="ctr" defTabSz="800100">
            <a:lnSpc>
              <a:spcPct val="90000"/>
            </a:lnSpc>
            <a:spcBef>
              <a:spcPct val="0"/>
            </a:spcBef>
            <a:spcAft>
              <a:spcPct val="35000"/>
            </a:spcAft>
          </a:pPr>
          <a:r>
            <a:rPr lang="en-US" sz="1800" i="0" kern="1200" dirty="0" smtClean="0"/>
            <a:t>*Visualizations</a:t>
          </a:r>
          <a:endParaRPr lang="en-US" sz="1800" i="0" kern="1200" dirty="0"/>
        </a:p>
      </dsp:txBody>
      <dsp:txXfrm>
        <a:off x="5066392" y="1780709"/>
        <a:ext cx="1684438" cy="1857247"/>
      </dsp:txXfrm>
    </dsp:sp>
    <dsp:sp modelId="{208537AD-B184-4544-9D95-A5C1ABDB5CB8}">
      <dsp:nvSpPr>
        <dsp:cNvPr id="0" name=""/>
        <dsp:cNvSpPr/>
      </dsp:nvSpPr>
      <dsp:spPr>
        <a:xfrm>
          <a:off x="6982160" y="2487466"/>
          <a:ext cx="379320" cy="443733"/>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82160" y="2576213"/>
        <a:ext cx="265524" cy="266239"/>
      </dsp:txXfrm>
    </dsp:sp>
    <dsp:sp modelId="{00CCC0C6-ED4C-4648-A117-156B38941E84}">
      <dsp:nvSpPr>
        <dsp:cNvPr id="0" name=""/>
        <dsp:cNvSpPr/>
      </dsp:nvSpPr>
      <dsp:spPr>
        <a:xfrm>
          <a:off x="7518934" y="1728304"/>
          <a:ext cx="1789248" cy="1962057"/>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Make Inferences and Conclusions </a:t>
          </a:r>
          <a:r>
            <a:rPr lang="en-US" sz="1800" i="1" kern="1200" dirty="0" smtClean="0"/>
            <a:t>(about Population)</a:t>
          </a:r>
          <a:endParaRPr lang="en-US" sz="1800" i="1" kern="1200" dirty="0"/>
        </a:p>
      </dsp:txBody>
      <dsp:txXfrm>
        <a:off x="7571339" y="1780709"/>
        <a:ext cx="1684438" cy="1857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2E3-7EBA-4D93-B7A4-795E58F95CFA}">
      <dsp:nvSpPr>
        <dsp:cNvPr id="0" name=""/>
        <dsp:cNvSpPr/>
      </dsp:nvSpPr>
      <dsp:spPr>
        <a:xfrm>
          <a:off x="4092" y="1728304"/>
          <a:ext cx="1789248" cy="196205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 Research Question </a:t>
          </a:r>
        </a:p>
        <a:p>
          <a:pPr lvl="0" algn="ctr" defTabSz="800100">
            <a:lnSpc>
              <a:spcPct val="90000"/>
            </a:lnSpc>
            <a:spcBef>
              <a:spcPct val="0"/>
            </a:spcBef>
            <a:spcAft>
              <a:spcPct val="35000"/>
            </a:spcAft>
          </a:pPr>
          <a:r>
            <a:rPr lang="en-US" sz="1800" i="1" kern="1200" dirty="0" smtClean="0"/>
            <a:t>(about Population)</a:t>
          </a:r>
          <a:endParaRPr lang="en-US" sz="1800" i="1" kern="1200" dirty="0"/>
        </a:p>
      </dsp:txBody>
      <dsp:txXfrm>
        <a:off x="56497" y="1780709"/>
        <a:ext cx="1684438" cy="1857247"/>
      </dsp:txXfrm>
    </dsp:sp>
    <dsp:sp modelId="{8AA15892-610A-497F-9955-23A0AED590A4}">
      <dsp:nvSpPr>
        <dsp:cNvPr id="0" name=""/>
        <dsp:cNvSpPr/>
      </dsp:nvSpPr>
      <dsp:spPr>
        <a:xfrm>
          <a:off x="1972265" y="2487466"/>
          <a:ext cx="379320" cy="44373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2265" y="2576213"/>
        <a:ext cx="265524" cy="266239"/>
      </dsp:txXfrm>
    </dsp:sp>
    <dsp:sp modelId="{8337331D-9298-4F11-AFEC-E3825FE9CFEA}">
      <dsp:nvSpPr>
        <dsp:cNvPr id="0" name=""/>
        <dsp:cNvSpPr/>
      </dsp:nvSpPr>
      <dsp:spPr>
        <a:xfrm>
          <a:off x="2509039" y="1728304"/>
          <a:ext cx="1789248" cy="1962057"/>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 Data </a:t>
          </a:r>
          <a:r>
            <a:rPr lang="en-US" sz="1800" i="1" kern="1200" dirty="0" smtClean="0"/>
            <a:t>(Sample)</a:t>
          </a:r>
          <a:endParaRPr lang="en-US" sz="1800" i="1" kern="1200" dirty="0"/>
        </a:p>
      </dsp:txBody>
      <dsp:txXfrm>
        <a:off x="2561444" y="1780709"/>
        <a:ext cx="1684438" cy="1857247"/>
      </dsp:txXfrm>
    </dsp:sp>
    <dsp:sp modelId="{1CA6D36E-D281-4C4F-A4A2-F124B94FAD8A}">
      <dsp:nvSpPr>
        <dsp:cNvPr id="0" name=""/>
        <dsp:cNvSpPr/>
      </dsp:nvSpPr>
      <dsp:spPr>
        <a:xfrm>
          <a:off x="4477212" y="2487466"/>
          <a:ext cx="379320" cy="443733"/>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77212" y="2576213"/>
        <a:ext cx="265524" cy="266239"/>
      </dsp:txXfrm>
    </dsp:sp>
    <dsp:sp modelId="{B91AEA5B-D9C8-4179-B5E0-2CC520E6302B}">
      <dsp:nvSpPr>
        <dsp:cNvPr id="0" name=""/>
        <dsp:cNvSpPr/>
      </dsp:nvSpPr>
      <dsp:spPr>
        <a:xfrm>
          <a:off x="5013987" y="1728304"/>
          <a:ext cx="1789248" cy="1962057"/>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Exploratory Data Analysis </a:t>
          </a:r>
          <a:r>
            <a:rPr lang="en-US" sz="1800" i="1" kern="1200" dirty="0" smtClean="0"/>
            <a:t>(of Sample)</a:t>
          </a:r>
        </a:p>
        <a:p>
          <a:pPr lvl="0" algn="ctr" defTabSz="800100">
            <a:lnSpc>
              <a:spcPct val="90000"/>
            </a:lnSpc>
            <a:spcBef>
              <a:spcPct val="0"/>
            </a:spcBef>
            <a:spcAft>
              <a:spcPct val="35000"/>
            </a:spcAft>
          </a:pPr>
          <a:r>
            <a:rPr lang="en-US" sz="1800" i="0" kern="1200" dirty="0" smtClean="0"/>
            <a:t>*Summary Statistics</a:t>
          </a:r>
        </a:p>
        <a:p>
          <a:pPr lvl="0" algn="ctr" defTabSz="800100">
            <a:lnSpc>
              <a:spcPct val="90000"/>
            </a:lnSpc>
            <a:spcBef>
              <a:spcPct val="0"/>
            </a:spcBef>
            <a:spcAft>
              <a:spcPct val="35000"/>
            </a:spcAft>
          </a:pPr>
          <a:r>
            <a:rPr lang="en-US" sz="1800" i="0" kern="1200" dirty="0" smtClean="0"/>
            <a:t>*Visualizations</a:t>
          </a:r>
          <a:endParaRPr lang="en-US" sz="1800" i="0" kern="1200" dirty="0"/>
        </a:p>
      </dsp:txBody>
      <dsp:txXfrm>
        <a:off x="5066392" y="1780709"/>
        <a:ext cx="1684438" cy="1857247"/>
      </dsp:txXfrm>
    </dsp:sp>
    <dsp:sp modelId="{208537AD-B184-4544-9D95-A5C1ABDB5CB8}">
      <dsp:nvSpPr>
        <dsp:cNvPr id="0" name=""/>
        <dsp:cNvSpPr/>
      </dsp:nvSpPr>
      <dsp:spPr>
        <a:xfrm>
          <a:off x="6982160" y="2487466"/>
          <a:ext cx="379320" cy="443733"/>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82160" y="2576213"/>
        <a:ext cx="265524" cy="266239"/>
      </dsp:txXfrm>
    </dsp:sp>
    <dsp:sp modelId="{00CCC0C6-ED4C-4648-A117-156B38941E84}">
      <dsp:nvSpPr>
        <dsp:cNvPr id="0" name=""/>
        <dsp:cNvSpPr/>
      </dsp:nvSpPr>
      <dsp:spPr>
        <a:xfrm>
          <a:off x="7518934" y="1728304"/>
          <a:ext cx="1789248" cy="1962057"/>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Make Inferences and Conclusions </a:t>
          </a:r>
          <a:r>
            <a:rPr lang="en-US" sz="1800" i="1" kern="1200" dirty="0" smtClean="0"/>
            <a:t>(about Population)</a:t>
          </a:r>
          <a:endParaRPr lang="en-US" sz="1800" i="1" kern="1200" dirty="0"/>
        </a:p>
      </dsp:txBody>
      <dsp:txXfrm>
        <a:off x="7571339" y="1780709"/>
        <a:ext cx="1684438" cy="1857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2E3-7EBA-4D93-B7A4-795E58F95CFA}">
      <dsp:nvSpPr>
        <dsp:cNvPr id="0" name=""/>
        <dsp:cNvSpPr/>
      </dsp:nvSpPr>
      <dsp:spPr>
        <a:xfrm>
          <a:off x="4092" y="1728304"/>
          <a:ext cx="1789248" cy="196205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 Research Question </a:t>
          </a:r>
        </a:p>
        <a:p>
          <a:pPr lvl="0" algn="ctr" defTabSz="800100">
            <a:lnSpc>
              <a:spcPct val="90000"/>
            </a:lnSpc>
            <a:spcBef>
              <a:spcPct val="0"/>
            </a:spcBef>
            <a:spcAft>
              <a:spcPct val="35000"/>
            </a:spcAft>
          </a:pPr>
          <a:r>
            <a:rPr lang="en-US" sz="1800" i="1" kern="1200" dirty="0" smtClean="0"/>
            <a:t>(about Population)</a:t>
          </a:r>
          <a:endParaRPr lang="en-US" sz="1800" i="1" kern="1200" dirty="0"/>
        </a:p>
      </dsp:txBody>
      <dsp:txXfrm>
        <a:off x="56497" y="1780709"/>
        <a:ext cx="1684438" cy="1857247"/>
      </dsp:txXfrm>
    </dsp:sp>
    <dsp:sp modelId="{8AA15892-610A-497F-9955-23A0AED590A4}">
      <dsp:nvSpPr>
        <dsp:cNvPr id="0" name=""/>
        <dsp:cNvSpPr/>
      </dsp:nvSpPr>
      <dsp:spPr>
        <a:xfrm>
          <a:off x="1972265" y="2487466"/>
          <a:ext cx="379320" cy="44373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2265" y="2576213"/>
        <a:ext cx="265524" cy="266239"/>
      </dsp:txXfrm>
    </dsp:sp>
    <dsp:sp modelId="{8337331D-9298-4F11-AFEC-E3825FE9CFEA}">
      <dsp:nvSpPr>
        <dsp:cNvPr id="0" name=""/>
        <dsp:cNvSpPr/>
      </dsp:nvSpPr>
      <dsp:spPr>
        <a:xfrm>
          <a:off x="2509039" y="1728304"/>
          <a:ext cx="1789248" cy="1962057"/>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 Data </a:t>
          </a:r>
          <a:r>
            <a:rPr lang="en-US" sz="1800" i="1" kern="1200" dirty="0" smtClean="0"/>
            <a:t>(Sample)</a:t>
          </a:r>
          <a:endParaRPr lang="en-US" sz="1800" i="1" kern="1200" dirty="0"/>
        </a:p>
      </dsp:txBody>
      <dsp:txXfrm>
        <a:off x="2561444" y="1780709"/>
        <a:ext cx="1684438" cy="1857247"/>
      </dsp:txXfrm>
    </dsp:sp>
    <dsp:sp modelId="{1CA6D36E-D281-4C4F-A4A2-F124B94FAD8A}">
      <dsp:nvSpPr>
        <dsp:cNvPr id="0" name=""/>
        <dsp:cNvSpPr/>
      </dsp:nvSpPr>
      <dsp:spPr>
        <a:xfrm>
          <a:off x="4477212" y="2487466"/>
          <a:ext cx="379320" cy="443733"/>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77212" y="2576213"/>
        <a:ext cx="265524" cy="266239"/>
      </dsp:txXfrm>
    </dsp:sp>
    <dsp:sp modelId="{B91AEA5B-D9C8-4179-B5E0-2CC520E6302B}">
      <dsp:nvSpPr>
        <dsp:cNvPr id="0" name=""/>
        <dsp:cNvSpPr/>
      </dsp:nvSpPr>
      <dsp:spPr>
        <a:xfrm>
          <a:off x="5013987" y="1728304"/>
          <a:ext cx="1789248" cy="1962057"/>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Exploratory Data Analysis </a:t>
          </a:r>
          <a:r>
            <a:rPr lang="en-US" sz="1800" i="1" kern="1200" dirty="0" smtClean="0"/>
            <a:t>(of Sample)</a:t>
          </a:r>
        </a:p>
        <a:p>
          <a:pPr lvl="0" algn="ctr" defTabSz="800100">
            <a:lnSpc>
              <a:spcPct val="90000"/>
            </a:lnSpc>
            <a:spcBef>
              <a:spcPct val="0"/>
            </a:spcBef>
            <a:spcAft>
              <a:spcPct val="35000"/>
            </a:spcAft>
          </a:pPr>
          <a:r>
            <a:rPr lang="en-US" sz="1800" i="0" kern="1200" dirty="0" smtClean="0"/>
            <a:t>*Summary Statistics</a:t>
          </a:r>
        </a:p>
        <a:p>
          <a:pPr lvl="0" algn="ctr" defTabSz="800100">
            <a:lnSpc>
              <a:spcPct val="90000"/>
            </a:lnSpc>
            <a:spcBef>
              <a:spcPct val="0"/>
            </a:spcBef>
            <a:spcAft>
              <a:spcPct val="35000"/>
            </a:spcAft>
          </a:pPr>
          <a:r>
            <a:rPr lang="en-US" sz="1800" i="0" kern="1200" dirty="0" smtClean="0"/>
            <a:t>*Visualizations</a:t>
          </a:r>
          <a:endParaRPr lang="en-US" sz="1800" i="0" kern="1200" dirty="0"/>
        </a:p>
      </dsp:txBody>
      <dsp:txXfrm>
        <a:off x="5066392" y="1780709"/>
        <a:ext cx="1684438" cy="1857247"/>
      </dsp:txXfrm>
    </dsp:sp>
    <dsp:sp modelId="{208537AD-B184-4544-9D95-A5C1ABDB5CB8}">
      <dsp:nvSpPr>
        <dsp:cNvPr id="0" name=""/>
        <dsp:cNvSpPr/>
      </dsp:nvSpPr>
      <dsp:spPr>
        <a:xfrm>
          <a:off x="6982160" y="2487466"/>
          <a:ext cx="379320" cy="443733"/>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82160" y="2576213"/>
        <a:ext cx="265524" cy="266239"/>
      </dsp:txXfrm>
    </dsp:sp>
    <dsp:sp modelId="{00CCC0C6-ED4C-4648-A117-156B38941E84}">
      <dsp:nvSpPr>
        <dsp:cNvPr id="0" name=""/>
        <dsp:cNvSpPr/>
      </dsp:nvSpPr>
      <dsp:spPr>
        <a:xfrm>
          <a:off x="7518934" y="1728304"/>
          <a:ext cx="1789248" cy="1962057"/>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Make Inferences and Conclusions </a:t>
          </a:r>
          <a:r>
            <a:rPr lang="en-US" sz="1800" i="1" kern="1200" dirty="0" smtClean="0"/>
            <a:t>(about Population)</a:t>
          </a:r>
          <a:endParaRPr lang="en-US" sz="1800" i="1" kern="1200" dirty="0"/>
        </a:p>
      </dsp:txBody>
      <dsp:txXfrm>
        <a:off x="7571339" y="1780709"/>
        <a:ext cx="1684438" cy="1857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2E3-7EBA-4D93-B7A4-795E58F95CFA}">
      <dsp:nvSpPr>
        <dsp:cNvPr id="0" name=""/>
        <dsp:cNvSpPr/>
      </dsp:nvSpPr>
      <dsp:spPr>
        <a:xfrm>
          <a:off x="4092" y="1728304"/>
          <a:ext cx="1789248" cy="196205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 Research Question </a:t>
          </a:r>
        </a:p>
        <a:p>
          <a:pPr lvl="0" algn="ctr" defTabSz="800100">
            <a:lnSpc>
              <a:spcPct val="90000"/>
            </a:lnSpc>
            <a:spcBef>
              <a:spcPct val="0"/>
            </a:spcBef>
            <a:spcAft>
              <a:spcPct val="35000"/>
            </a:spcAft>
          </a:pPr>
          <a:r>
            <a:rPr lang="en-US" sz="1800" i="1" kern="1200" dirty="0" smtClean="0"/>
            <a:t>(about Population)</a:t>
          </a:r>
          <a:endParaRPr lang="en-US" sz="1800" i="1" kern="1200" dirty="0"/>
        </a:p>
      </dsp:txBody>
      <dsp:txXfrm>
        <a:off x="56497" y="1780709"/>
        <a:ext cx="1684438" cy="1857247"/>
      </dsp:txXfrm>
    </dsp:sp>
    <dsp:sp modelId="{8AA15892-610A-497F-9955-23A0AED590A4}">
      <dsp:nvSpPr>
        <dsp:cNvPr id="0" name=""/>
        <dsp:cNvSpPr/>
      </dsp:nvSpPr>
      <dsp:spPr>
        <a:xfrm>
          <a:off x="1972265" y="2487466"/>
          <a:ext cx="379320" cy="44373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2265" y="2576213"/>
        <a:ext cx="265524" cy="266239"/>
      </dsp:txXfrm>
    </dsp:sp>
    <dsp:sp modelId="{8337331D-9298-4F11-AFEC-E3825FE9CFEA}">
      <dsp:nvSpPr>
        <dsp:cNvPr id="0" name=""/>
        <dsp:cNvSpPr/>
      </dsp:nvSpPr>
      <dsp:spPr>
        <a:xfrm>
          <a:off x="2509039" y="1728304"/>
          <a:ext cx="1789248" cy="1962057"/>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 Data </a:t>
          </a:r>
          <a:r>
            <a:rPr lang="en-US" sz="1800" i="1" kern="1200" dirty="0" smtClean="0"/>
            <a:t>(Sample)</a:t>
          </a:r>
          <a:endParaRPr lang="en-US" sz="1800" i="1" kern="1200" dirty="0"/>
        </a:p>
      </dsp:txBody>
      <dsp:txXfrm>
        <a:off x="2561444" y="1780709"/>
        <a:ext cx="1684438" cy="1857247"/>
      </dsp:txXfrm>
    </dsp:sp>
    <dsp:sp modelId="{1CA6D36E-D281-4C4F-A4A2-F124B94FAD8A}">
      <dsp:nvSpPr>
        <dsp:cNvPr id="0" name=""/>
        <dsp:cNvSpPr/>
      </dsp:nvSpPr>
      <dsp:spPr>
        <a:xfrm>
          <a:off x="4477212" y="2487466"/>
          <a:ext cx="379320" cy="443733"/>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77212" y="2576213"/>
        <a:ext cx="265524" cy="266239"/>
      </dsp:txXfrm>
    </dsp:sp>
    <dsp:sp modelId="{B91AEA5B-D9C8-4179-B5E0-2CC520E6302B}">
      <dsp:nvSpPr>
        <dsp:cNvPr id="0" name=""/>
        <dsp:cNvSpPr/>
      </dsp:nvSpPr>
      <dsp:spPr>
        <a:xfrm>
          <a:off x="5013987" y="1728304"/>
          <a:ext cx="1789248" cy="1962057"/>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Exploratory Data Analysis </a:t>
          </a:r>
          <a:r>
            <a:rPr lang="en-US" sz="1800" i="1" kern="1200" dirty="0" smtClean="0"/>
            <a:t>(of Sample)</a:t>
          </a:r>
        </a:p>
        <a:p>
          <a:pPr lvl="0" algn="ctr" defTabSz="800100">
            <a:lnSpc>
              <a:spcPct val="90000"/>
            </a:lnSpc>
            <a:spcBef>
              <a:spcPct val="0"/>
            </a:spcBef>
            <a:spcAft>
              <a:spcPct val="35000"/>
            </a:spcAft>
          </a:pPr>
          <a:r>
            <a:rPr lang="en-US" sz="1800" i="0" kern="1200" dirty="0" smtClean="0"/>
            <a:t>*Summary Statistics</a:t>
          </a:r>
        </a:p>
        <a:p>
          <a:pPr lvl="0" algn="ctr" defTabSz="800100">
            <a:lnSpc>
              <a:spcPct val="90000"/>
            </a:lnSpc>
            <a:spcBef>
              <a:spcPct val="0"/>
            </a:spcBef>
            <a:spcAft>
              <a:spcPct val="35000"/>
            </a:spcAft>
          </a:pPr>
          <a:r>
            <a:rPr lang="en-US" sz="1800" i="0" kern="1200" dirty="0" smtClean="0"/>
            <a:t>*Visualizations</a:t>
          </a:r>
          <a:endParaRPr lang="en-US" sz="1800" i="0" kern="1200" dirty="0"/>
        </a:p>
      </dsp:txBody>
      <dsp:txXfrm>
        <a:off x="5066392" y="1780709"/>
        <a:ext cx="1684438" cy="1857247"/>
      </dsp:txXfrm>
    </dsp:sp>
    <dsp:sp modelId="{208537AD-B184-4544-9D95-A5C1ABDB5CB8}">
      <dsp:nvSpPr>
        <dsp:cNvPr id="0" name=""/>
        <dsp:cNvSpPr/>
      </dsp:nvSpPr>
      <dsp:spPr>
        <a:xfrm>
          <a:off x="6982160" y="2487466"/>
          <a:ext cx="379320" cy="443733"/>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82160" y="2576213"/>
        <a:ext cx="265524" cy="266239"/>
      </dsp:txXfrm>
    </dsp:sp>
    <dsp:sp modelId="{00CCC0C6-ED4C-4648-A117-156B38941E84}">
      <dsp:nvSpPr>
        <dsp:cNvPr id="0" name=""/>
        <dsp:cNvSpPr/>
      </dsp:nvSpPr>
      <dsp:spPr>
        <a:xfrm>
          <a:off x="7518934" y="1728304"/>
          <a:ext cx="1789248" cy="1962057"/>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Make Inferences and Conclusions </a:t>
          </a:r>
          <a:r>
            <a:rPr lang="en-US" sz="1800" i="1" kern="1200" dirty="0" smtClean="0"/>
            <a:t>(about Population)</a:t>
          </a:r>
          <a:endParaRPr lang="en-US" sz="1800" i="1" kern="1200" dirty="0"/>
        </a:p>
      </dsp:txBody>
      <dsp:txXfrm>
        <a:off x="7571339" y="1780709"/>
        <a:ext cx="1684438" cy="1857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2E3-7EBA-4D93-B7A4-795E58F95CFA}">
      <dsp:nvSpPr>
        <dsp:cNvPr id="0" name=""/>
        <dsp:cNvSpPr/>
      </dsp:nvSpPr>
      <dsp:spPr>
        <a:xfrm>
          <a:off x="4053" y="1746985"/>
          <a:ext cx="1772312" cy="196996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 Research Question </a:t>
          </a:r>
        </a:p>
        <a:p>
          <a:pPr lvl="0" algn="ctr" defTabSz="800100">
            <a:lnSpc>
              <a:spcPct val="90000"/>
            </a:lnSpc>
            <a:spcBef>
              <a:spcPct val="0"/>
            </a:spcBef>
            <a:spcAft>
              <a:spcPct val="35000"/>
            </a:spcAft>
          </a:pPr>
          <a:r>
            <a:rPr lang="en-US" sz="1800" i="1" kern="1200" dirty="0" smtClean="0"/>
            <a:t>(about Population)</a:t>
          </a:r>
          <a:endParaRPr lang="en-US" sz="1800" i="1" kern="1200" dirty="0"/>
        </a:p>
      </dsp:txBody>
      <dsp:txXfrm>
        <a:off x="55962" y="1798894"/>
        <a:ext cx="1668494" cy="1866148"/>
      </dsp:txXfrm>
    </dsp:sp>
    <dsp:sp modelId="{8AA15892-610A-497F-9955-23A0AED590A4}">
      <dsp:nvSpPr>
        <dsp:cNvPr id="0" name=""/>
        <dsp:cNvSpPr/>
      </dsp:nvSpPr>
      <dsp:spPr>
        <a:xfrm>
          <a:off x="1953597" y="2512202"/>
          <a:ext cx="375730" cy="43953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53597" y="2600109"/>
        <a:ext cx="263011" cy="263719"/>
      </dsp:txXfrm>
    </dsp:sp>
    <dsp:sp modelId="{8337331D-9298-4F11-AFEC-E3825FE9CFEA}">
      <dsp:nvSpPr>
        <dsp:cNvPr id="0" name=""/>
        <dsp:cNvSpPr/>
      </dsp:nvSpPr>
      <dsp:spPr>
        <a:xfrm>
          <a:off x="2485291" y="1746985"/>
          <a:ext cx="1772312" cy="1969966"/>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 Data </a:t>
          </a:r>
          <a:r>
            <a:rPr lang="en-US" sz="1800" i="1" kern="1200" dirty="0" smtClean="0"/>
            <a:t>(Sample)</a:t>
          </a:r>
          <a:endParaRPr lang="en-US" sz="1800" i="1" kern="1200" dirty="0"/>
        </a:p>
      </dsp:txBody>
      <dsp:txXfrm>
        <a:off x="2537200" y="1798894"/>
        <a:ext cx="1668494" cy="1866148"/>
      </dsp:txXfrm>
    </dsp:sp>
    <dsp:sp modelId="{1CA6D36E-D281-4C4F-A4A2-F124B94FAD8A}">
      <dsp:nvSpPr>
        <dsp:cNvPr id="0" name=""/>
        <dsp:cNvSpPr/>
      </dsp:nvSpPr>
      <dsp:spPr>
        <a:xfrm>
          <a:off x="4434834" y="2512202"/>
          <a:ext cx="375730" cy="439533"/>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34834" y="2600109"/>
        <a:ext cx="263011" cy="263719"/>
      </dsp:txXfrm>
    </dsp:sp>
    <dsp:sp modelId="{B91AEA5B-D9C8-4179-B5E0-2CC520E6302B}">
      <dsp:nvSpPr>
        <dsp:cNvPr id="0" name=""/>
        <dsp:cNvSpPr/>
      </dsp:nvSpPr>
      <dsp:spPr>
        <a:xfrm>
          <a:off x="4966528" y="1746985"/>
          <a:ext cx="1772312" cy="1969966"/>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Exploratory Data Analysis </a:t>
          </a:r>
          <a:r>
            <a:rPr lang="en-US" sz="1800" i="1" kern="1200" dirty="0" smtClean="0"/>
            <a:t>(of Sample)</a:t>
          </a:r>
        </a:p>
        <a:p>
          <a:pPr lvl="0" algn="ctr" defTabSz="800100">
            <a:lnSpc>
              <a:spcPct val="90000"/>
            </a:lnSpc>
            <a:spcBef>
              <a:spcPct val="0"/>
            </a:spcBef>
            <a:spcAft>
              <a:spcPct val="35000"/>
            </a:spcAft>
          </a:pPr>
          <a:r>
            <a:rPr lang="en-US" sz="1800" i="0" kern="1200" dirty="0" smtClean="0"/>
            <a:t>*Summary Statistics</a:t>
          </a:r>
        </a:p>
        <a:p>
          <a:pPr lvl="0" algn="ctr" defTabSz="800100">
            <a:lnSpc>
              <a:spcPct val="90000"/>
            </a:lnSpc>
            <a:spcBef>
              <a:spcPct val="0"/>
            </a:spcBef>
            <a:spcAft>
              <a:spcPct val="35000"/>
            </a:spcAft>
          </a:pPr>
          <a:r>
            <a:rPr lang="en-US" sz="1800" i="0" kern="1200" dirty="0" smtClean="0"/>
            <a:t>*Visualizations</a:t>
          </a:r>
          <a:endParaRPr lang="en-US" sz="1800" i="0" kern="1200" dirty="0"/>
        </a:p>
      </dsp:txBody>
      <dsp:txXfrm>
        <a:off x="5018437" y="1798894"/>
        <a:ext cx="1668494" cy="1866148"/>
      </dsp:txXfrm>
    </dsp:sp>
    <dsp:sp modelId="{208537AD-B184-4544-9D95-A5C1ABDB5CB8}">
      <dsp:nvSpPr>
        <dsp:cNvPr id="0" name=""/>
        <dsp:cNvSpPr/>
      </dsp:nvSpPr>
      <dsp:spPr>
        <a:xfrm>
          <a:off x="6916072" y="2512202"/>
          <a:ext cx="375730" cy="439533"/>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16072" y="2600109"/>
        <a:ext cx="263011" cy="263719"/>
      </dsp:txXfrm>
    </dsp:sp>
    <dsp:sp modelId="{00CCC0C6-ED4C-4648-A117-156B38941E84}">
      <dsp:nvSpPr>
        <dsp:cNvPr id="0" name=""/>
        <dsp:cNvSpPr/>
      </dsp:nvSpPr>
      <dsp:spPr>
        <a:xfrm>
          <a:off x="7447765" y="1746985"/>
          <a:ext cx="1772312" cy="1969966"/>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Make Inferences and Conclusions </a:t>
          </a:r>
          <a:r>
            <a:rPr lang="en-US" sz="1800" i="1" kern="1200" dirty="0" smtClean="0"/>
            <a:t>(about Population)</a:t>
          </a:r>
          <a:endParaRPr lang="en-US" sz="1800" i="1" kern="1200" dirty="0"/>
        </a:p>
      </dsp:txBody>
      <dsp:txXfrm>
        <a:off x="7499674" y="1798894"/>
        <a:ext cx="1668494" cy="18661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2E3-7EBA-4D93-B7A4-795E58F95CFA}">
      <dsp:nvSpPr>
        <dsp:cNvPr id="0" name=""/>
        <dsp:cNvSpPr/>
      </dsp:nvSpPr>
      <dsp:spPr>
        <a:xfrm>
          <a:off x="4092" y="1728304"/>
          <a:ext cx="1789248" cy="196205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Form Research Question </a:t>
          </a:r>
        </a:p>
        <a:p>
          <a:pPr lvl="0" algn="ctr" defTabSz="800100">
            <a:lnSpc>
              <a:spcPct val="90000"/>
            </a:lnSpc>
            <a:spcBef>
              <a:spcPct val="0"/>
            </a:spcBef>
            <a:spcAft>
              <a:spcPct val="35000"/>
            </a:spcAft>
          </a:pPr>
          <a:r>
            <a:rPr lang="en-US" sz="1800" i="1" kern="1200" dirty="0" smtClean="0"/>
            <a:t>(about Population)</a:t>
          </a:r>
          <a:endParaRPr lang="en-US" sz="1800" i="1" kern="1200" dirty="0"/>
        </a:p>
      </dsp:txBody>
      <dsp:txXfrm>
        <a:off x="56497" y="1780709"/>
        <a:ext cx="1684438" cy="1857247"/>
      </dsp:txXfrm>
    </dsp:sp>
    <dsp:sp modelId="{8AA15892-610A-497F-9955-23A0AED590A4}">
      <dsp:nvSpPr>
        <dsp:cNvPr id="0" name=""/>
        <dsp:cNvSpPr/>
      </dsp:nvSpPr>
      <dsp:spPr>
        <a:xfrm>
          <a:off x="1972265" y="2487466"/>
          <a:ext cx="379320" cy="443733"/>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72265" y="2576213"/>
        <a:ext cx="265524" cy="266239"/>
      </dsp:txXfrm>
    </dsp:sp>
    <dsp:sp modelId="{8337331D-9298-4F11-AFEC-E3825FE9CFEA}">
      <dsp:nvSpPr>
        <dsp:cNvPr id="0" name=""/>
        <dsp:cNvSpPr/>
      </dsp:nvSpPr>
      <dsp:spPr>
        <a:xfrm>
          <a:off x="2509039" y="1728304"/>
          <a:ext cx="1789248" cy="1962057"/>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Collect Data </a:t>
          </a:r>
          <a:r>
            <a:rPr lang="en-US" sz="1800" i="1" kern="1200" dirty="0" smtClean="0"/>
            <a:t>(Sample)</a:t>
          </a:r>
          <a:endParaRPr lang="en-US" sz="1800" i="1" kern="1200" dirty="0"/>
        </a:p>
      </dsp:txBody>
      <dsp:txXfrm>
        <a:off x="2561444" y="1780709"/>
        <a:ext cx="1684438" cy="1857247"/>
      </dsp:txXfrm>
    </dsp:sp>
    <dsp:sp modelId="{1CA6D36E-D281-4C4F-A4A2-F124B94FAD8A}">
      <dsp:nvSpPr>
        <dsp:cNvPr id="0" name=""/>
        <dsp:cNvSpPr/>
      </dsp:nvSpPr>
      <dsp:spPr>
        <a:xfrm>
          <a:off x="4477212" y="2487466"/>
          <a:ext cx="379320" cy="443733"/>
        </a:xfrm>
        <a:prstGeom prst="righ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77212" y="2576213"/>
        <a:ext cx="265524" cy="266239"/>
      </dsp:txXfrm>
    </dsp:sp>
    <dsp:sp modelId="{B91AEA5B-D9C8-4179-B5E0-2CC520E6302B}">
      <dsp:nvSpPr>
        <dsp:cNvPr id="0" name=""/>
        <dsp:cNvSpPr/>
      </dsp:nvSpPr>
      <dsp:spPr>
        <a:xfrm>
          <a:off x="5013987" y="1728304"/>
          <a:ext cx="1789248" cy="1962057"/>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Exploratory Data Analysis </a:t>
          </a:r>
          <a:r>
            <a:rPr lang="en-US" sz="1800" i="1" kern="1200" dirty="0" smtClean="0"/>
            <a:t>(of Sample)</a:t>
          </a:r>
        </a:p>
        <a:p>
          <a:pPr lvl="0" algn="ctr" defTabSz="800100">
            <a:lnSpc>
              <a:spcPct val="90000"/>
            </a:lnSpc>
            <a:spcBef>
              <a:spcPct val="0"/>
            </a:spcBef>
            <a:spcAft>
              <a:spcPct val="35000"/>
            </a:spcAft>
          </a:pPr>
          <a:r>
            <a:rPr lang="en-US" sz="1800" i="0" kern="1200" dirty="0" smtClean="0"/>
            <a:t>*Summary Statistics</a:t>
          </a:r>
        </a:p>
        <a:p>
          <a:pPr lvl="0" algn="ctr" defTabSz="800100">
            <a:lnSpc>
              <a:spcPct val="90000"/>
            </a:lnSpc>
            <a:spcBef>
              <a:spcPct val="0"/>
            </a:spcBef>
            <a:spcAft>
              <a:spcPct val="35000"/>
            </a:spcAft>
          </a:pPr>
          <a:r>
            <a:rPr lang="en-US" sz="1800" i="0" kern="1200" dirty="0" smtClean="0"/>
            <a:t>*Visualizations</a:t>
          </a:r>
          <a:endParaRPr lang="en-US" sz="1800" i="0" kern="1200" dirty="0"/>
        </a:p>
      </dsp:txBody>
      <dsp:txXfrm>
        <a:off x="5066392" y="1780709"/>
        <a:ext cx="1684438" cy="1857247"/>
      </dsp:txXfrm>
    </dsp:sp>
    <dsp:sp modelId="{208537AD-B184-4544-9D95-A5C1ABDB5CB8}">
      <dsp:nvSpPr>
        <dsp:cNvPr id="0" name=""/>
        <dsp:cNvSpPr/>
      </dsp:nvSpPr>
      <dsp:spPr>
        <a:xfrm>
          <a:off x="6982160" y="2487466"/>
          <a:ext cx="379320" cy="443733"/>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982160" y="2576213"/>
        <a:ext cx="265524" cy="266239"/>
      </dsp:txXfrm>
    </dsp:sp>
    <dsp:sp modelId="{00CCC0C6-ED4C-4648-A117-156B38941E84}">
      <dsp:nvSpPr>
        <dsp:cNvPr id="0" name=""/>
        <dsp:cNvSpPr/>
      </dsp:nvSpPr>
      <dsp:spPr>
        <a:xfrm>
          <a:off x="7518934" y="1728304"/>
          <a:ext cx="1789248" cy="1962057"/>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Make Inferences and Conclusions </a:t>
          </a:r>
          <a:r>
            <a:rPr lang="en-US" sz="1800" i="1" kern="1200" dirty="0" smtClean="0"/>
            <a:t>(about Population)</a:t>
          </a:r>
          <a:endParaRPr lang="en-US" sz="1800" i="1" kern="1200" dirty="0"/>
        </a:p>
      </dsp:txBody>
      <dsp:txXfrm>
        <a:off x="7571339" y="1780709"/>
        <a:ext cx="1684438" cy="1857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850812-2B4A-4D69-813E-BD39A8427A0E}"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416116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50812-2B4A-4D69-813E-BD39A8427A0E}"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282536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50812-2B4A-4D69-813E-BD39A8427A0E}"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124284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50812-2B4A-4D69-813E-BD39A8427A0E}"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195974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850812-2B4A-4D69-813E-BD39A8427A0E}"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73652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50812-2B4A-4D69-813E-BD39A8427A0E}"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95433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50812-2B4A-4D69-813E-BD39A8427A0E}"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38924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50812-2B4A-4D69-813E-BD39A8427A0E}"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411553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50812-2B4A-4D69-813E-BD39A8427A0E}"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188653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850812-2B4A-4D69-813E-BD39A8427A0E}"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206809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850812-2B4A-4D69-813E-BD39A8427A0E}"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2F2DD-1436-4D5B-A578-DFF283548EE0}" type="slidenum">
              <a:rPr lang="en-US" smtClean="0"/>
              <a:t>‹#›</a:t>
            </a:fld>
            <a:endParaRPr lang="en-US"/>
          </a:p>
        </p:txBody>
      </p:sp>
    </p:spTree>
    <p:extLst>
      <p:ext uri="{BB962C8B-B14F-4D97-AF65-F5344CB8AC3E}">
        <p14:creationId xmlns:p14="http://schemas.microsoft.com/office/powerpoint/2010/main" val="359411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50812-2B4A-4D69-813E-BD39A8427A0E}" type="datetimeFigureOut">
              <a:rPr lang="en-US" smtClean="0"/>
              <a:t>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2F2DD-1436-4D5B-A578-DFF283548EE0}" type="slidenum">
              <a:rPr lang="en-US" smtClean="0"/>
              <a:t>‹#›</a:t>
            </a:fld>
            <a:endParaRPr lang="en-US"/>
          </a:p>
        </p:txBody>
      </p:sp>
    </p:spTree>
    <p:extLst>
      <p:ext uri="{BB962C8B-B14F-4D97-AF65-F5344CB8AC3E}">
        <p14:creationId xmlns:p14="http://schemas.microsoft.com/office/powerpoint/2010/main" val="417272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2.stat.duke.edu/courses/Spring19/sta101.00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2.stat.duke.edu/courses/Fall18/sta101.001/" TargetMode="External"/><Relationship Id="rId7" Type="http://schemas.openxmlformats.org/officeDocument/2006/relationships/hyperlink" Target="https://dukehub.duke.edu/" TargetMode="External"/><Relationship Id="rId2" Type="http://schemas.openxmlformats.org/officeDocument/2006/relationships/hyperlink" Target="http://openintro.org/os" TargetMode="External"/><Relationship Id="rId1" Type="http://schemas.openxmlformats.org/officeDocument/2006/relationships/slideLayout" Target="../slideLayouts/slideLayout2.xml"/><Relationship Id="rId6" Type="http://schemas.openxmlformats.org/officeDocument/2006/relationships/hyperlink" Target="https://www.coursera.org/programs/duke-university-courses-gp9dy?authProvider=duke&amp;browseProductType=COURSE&amp;languages=en" TargetMode="External"/><Relationship Id="rId5" Type="http://schemas.openxmlformats.org/officeDocument/2006/relationships/hyperlink" Target="https://vm-manage.oit.duke.edu/containers" TargetMode="External"/><Relationship Id="rId4" Type="http://schemas.openxmlformats.org/officeDocument/2006/relationships/hyperlink" Target="https://sakai.duke.edu/porta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2.stat.duke.edu/courses/Fall19/sta101.0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2.stat.duke.edu/courses/Fall19/sta101.001/"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2.stat.duke.edu/courses/Fall19/sta101.00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2.stat.duke.edu/courses/Fall19/sta101.00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2.stat.duke.edu/courses/Fall19/sta101.00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amstat.org/asa/education/Curriculum-Guidelines-for-Undergraduate-Programs-in-Statistical-Science.asp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2.stat.duke.edu/courses/Fall19/sta101.00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2.stat.duke.edu/courses/Fall19/sta101.00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2.stat.duke.edu/courses/Spring19/sta101.001/course_tip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mstat.org/asa/education/Curriculum-Guidelines-for-Undergraduate-Programs-in-Statistical-Science.asp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mailto:vanessa.alwan@duke.edu" TargetMode="External"/><Relationship Id="rId2" Type="http://schemas.openxmlformats.org/officeDocument/2006/relationships/hyperlink" Target="mailto:tessa.johnson@duke.edu" TargetMode="External"/><Relationship Id="rId1" Type="http://schemas.openxmlformats.org/officeDocument/2006/relationships/slideLayout" Target="../slideLayouts/slideLayout2.xml"/><Relationship Id="rId5" Type="http://schemas.openxmlformats.org/officeDocument/2006/relationships/hyperlink" Target="mailto:sara.chandler@duke.edu" TargetMode="External"/><Relationship Id="rId4" Type="http://schemas.openxmlformats.org/officeDocument/2006/relationships/hyperlink" Target="mailto:morgan.bird@duke.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3985"/>
            <a:ext cx="9144000" cy="2387600"/>
          </a:xfrm>
        </p:spPr>
        <p:txBody>
          <a:bodyPr/>
          <a:lstStyle/>
          <a:p>
            <a:r>
              <a:rPr lang="en-US" dirty="0" smtClean="0"/>
              <a:t>Data Analysis and Statistical Inference STA101-FALL 2018</a:t>
            </a:r>
            <a:endParaRPr lang="en-US" dirty="0"/>
          </a:p>
        </p:txBody>
      </p:sp>
      <p:sp>
        <p:nvSpPr>
          <p:cNvPr id="3" name="Subtitle 2"/>
          <p:cNvSpPr>
            <a:spLocks noGrp="1"/>
          </p:cNvSpPr>
          <p:nvPr>
            <p:ph type="subTitle" idx="1"/>
          </p:nvPr>
        </p:nvSpPr>
        <p:spPr>
          <a:xfrm>
            <a:off x="0" y="2215690"/>
            <a:ext cx="9144000" cy="1655762"/>
          </a:xfrm>
        </p:spPr>
        <p:txBody>
          <a:bodyPr/>
          <a:lstStyle/>
          <a:p>
            <a:r>
              <a:rPr lang="en-US" dirty="0" smtClean="0"/>
              <a:t>Syllabus Overview</a:t>
            </a:r>
          </a:p>
          <a:p>
            <a:pPr lvl="1"/>
            <a:r>
              <a:rPr lang="en-US" dirty="0">
                <a:hlinkClick r:id="rId2"/>
              </a:rPr>
              <a:t>https://</a:t>
            </a:r>
            <a:r>
              <a:rPr lang="en-US" dirty="0" smtClean="0">
                <a:hlinkClick r:id="rId2"/>
              </a:rPr>
              <a:t>www2.stat.duke.edu/courses/Spring19/sta101.001</a:t>
            </a:r>
            <a:r>
              <a:rPr lang="en-US" dirty="0" smtClean="0">
                <a:hlinkClick r:id="rId2"/>
              </a:rPr>
              <a:t>/</a:t>
            </a:r>
            <a:endParaRPr lang="en-US" dirty="0" smtClean="0"/>
          </a:p>
          <a:p>
            <a:pPr lvl="1"/>
            <a:endParaRPr lang="en-US" dirty="0" smtClean="0"/>
          </a:p>
          <a:p>
            <a:pPr lvl="1"/>
            <a:r>
              <a:rPr lang="en-US" dirty="0" smtClean="0"/>
              <a:t>Dr. Victoria Ellison</a:t>
            </a:r>
            <a:endParaRPr lang="en-US" dirty="0"/>
          </a:p>
        </p:txBody>
      </p:sp>
      <p:pic>
        <p:nvPicPr>
          <p:cNvPr id="4" name="Picture 2" descr="Flat View Photography of Four Persons Sitting Facing Laptop on 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394" y="3023945"/>
            <a:ext cx="47625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9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838200" y="4968888"/>
            <a:ext cx="10515600" cy="1553898"/>
          </a:xfrm>
          <a:ln>
            <a:solidFill>
              <a:schemeClr val="tx1"/>
            </a:solidFill>
          </a:ln>
        </p:spPr>
        <p:txBody>
          <a:bodyPr>
            <a:normAutofit fontScale="47500" lnSpcReduction="20000"/>
          </a:bodyPr>
          <a:lstStyle/>
          <a:p>
            <a:pPr marL="12700">
              <a:lnSpc>
                <a:spcPct val="100000"/>
              </a:lnSpc>
              <a:spcBef>
                <a:spcPts val="30"/>
              </a:spcBef>
            </a:pPr>
            <a:r>
              <a:rPr lang="en-US" sz="6600" spc="-10" dirty="0">
                <a:solidFill>
                  <a:srgbClr val="0070C0"/>
                </a:solidFill>
                <a:latin typeface="Arial"/>
                <a:cs typeface="Arial"/>
              </a:rPr>
              <a:t>Statistical</a:t>
            </a:r>
            <a:r>
              <a:rPr lang="en-US" sz="6600" spc="-90" dirty="0">
                <a:solidFill>
                  <a:srgbClr val="0070C0"/>
                </a:solidFill>
                <a:latin typeface="Arial"/>
                <a:cs typeface="Arial"/>
              </a:rPr>
              <a:t> </a:t>
            </a:r>
            <a:r>
              <a:rPr lang="en-US" sz="6600" spc="-15" dirty="0">
                <a:solidFill>
                  <a:srgbClr val="0070C0"/>
                </a:solidFill>
                <a:latin typeface="Arial"/>
                <a:cs typeface="Arial"/>
              </a:rPr>
              <a:t>inference</a:t>
            </a:r>
            <a:endParaRPr lang="en-US" sz="6600" dirty="0">
              <a:solidFill>
                <a:srgbClr val="0070C0"/>
              </a:solidFill>
              <a:latin typeface="Arial"/>
              <a:cs typeface="Arial"/>
            </a:endParaRPr>
          </a:p>
          <a:p>
            <a:pPr marL="384175" marR="139700" indent="-106680">
              <a:lnSpc>
                <a:spcPct val="103000"/>
              </a:lnSpc>
              <a:spcBef>
                <a:spcPts val="125"/>
              </a:spcBef>
              <a:buFont typeface="Arial"/>
              <a:buChar char="–"/>
              <a:tabLst>
                <a:tab pos="384810" algn="l"/>
              </a:tabLst>
            </a:pPr>
            <a:r>
              <a:rPr lang="en-US" sz="4400" b="1" i="1" spc="-30" dirty="0">
                <a:solidFill>
                  <a:srgbClr val="0070C0"/>
                </a:solidFill>
                <a:latin typeface="Trebuchet MS"/>
                <a:cs typeface="Trebuchet MS"/>
              </a:rPr>
              <a:t>Unit </a:t>
            </a:r>
            <a:r>
              <a:rPr lang="en-US" sz="4400" b="1" i="1" spc="30" dirty="0">
                <a:solidFill>
                  <a:srgbClr val="0070C0"/>
                </a:solidFill>
                <a:latin typeface="Trebuchet MS"/>
                <a:cs typeface="Trebuchet MS"/>
              </a:rPr>
              <a:t>3 </a:t>
            </a:r>
            <a:r>
              <a:rPr lang="en-US" sz="4400" b="1" i="1" spc="5" dirty="0">
                <a:solidFill>
                  <a:srgbClr val="0070C0"/>
                </a:solidFill>
                <a:latin typeface="Trebuchet MS"/>
                <a:cs typeface="Trebuchet MS"/>
              </a:rPr>
              <a:t>- </a:t>
            </a:r>
            <a:r>
              <a:rPr lang="en-US" sz="4400" b="1" i="1" spc="-10" dirty="0">
                <a:solidFill>
                  <a:srgbClr val="0070C0"/>
                </a:solidFill>
                <a:latin typeface="Trebuchet MS"/>
                <a:cs typeface="Trebuchet MS"/>
              </a:rPr>
              <a:t>Framework </a:t>
            </a:r>
            <a:r>
              <a:rPr lang="en-US" sz="4400" b="1" i="1" spc="-50" dirty="0">
                <a:solidFill>
                  <a:srgbClr val="0070C0"/>
                </a:solidFill>
                <a:latin typeface="Trebuchet MS"/>
                <a:cs typeface="Trebuchet MS"/>
              </a:rPr>
              <a:t>for </a:t>
            </a:r>
            <a:r>
              <a:rPr lang="en-US" sz="4400" b="1" i="1" spc="-30" dirty="0">
                <a:solidFill>
                  <a:srgbClr val="0070C0"/>
                </a:solidFill>
                <a:latin typeface="Trebuchet MS"/>
                <a:cs typeface="Trebuchet MS"/>
              </a:rPr>
              <a:t>inference</a:t>
            </a:r>
            <a:r>
              <a:rPr lang="en-US" sz="4400" i="1" spc="-30" dirty="0">
                <a:solidFill>
                  <a:srgbClr val="0070C0"/>
                </a:solidFill>
                <a:latin typeface="Trebuchet MS"/>
                <a:cs typeface="Trebuchet MS"/>
              </a:rPr>
              <a:t>: </a:t>
            </a:r>
            <a:r>
              <a:rPr lang="en-US" sz="4400" spc="-50" dirty="0">
                <a:solidFill>
                  <a:srgbClr val="0070C0"/>
                </a:solidFill>
                <a:latin typeface="Arial"/>
                <a:cs typeface="Arial"/>
              </a:rPr>
              <a:t>CLT, </a:t>
            </a:r>
            <a:r>
              <a:rPr lang="en-US" sz="4400" spc="-5" dirty="0">
                <a:solidFill>
                  <a:srgbClr val="0070C0"/>
                </a:solidFill>
                <a:latin typeface="Arial"/>
                <a:cs typeface="Arial"/>
              </a:rPr>
              <a:t>sampling </a:t>
            </a:r>
            <a:r>
              <a:rPr lang="en-US" sz="4400" dirty="0">
                <a:solidFill>
                  <a:srgbClr val="0070C0"/>
                </a:solidFill>
                <a:latin typeface="Arial"/>
                <a:cs typeface="Arial"/>
              </a:rPr>
              <a:t>distributions,  and introduction </a:t>
            </a:r>
            <a:r>
              <a:rPr lang="en-US" sz="4400" spc="10" dirty="0">
                <a:solidFill>
                  <a:srgbClr val="0070C0"/>
                </a:solidFill>
                <a:latin typeface="Arial"/>
                <a:cs typeface="Arial"/>
              </a:rPr>
              <a:t>to </a:t>
            </a:r>
            <a:r>
              <a:rPr lang="en-US" sz="4400" spc="-5" dirty="0">
                <a:solidFill>
                  <a:srgbClr val="0070C0"/>
                </a:solidFill>
                <a:latin typeface="Arial"/>
                <a:cs typeface="Arial"/>
              </a:rPr>
              <a:t>theoretical</a:t>
            </a:r>
            <a:r>
              <a:rPr lang="en-US" sz="4400" dirty="0">
                <a:solidFill>
                  <a:srgbClr val="0070C0"/>
                </a:solidFill>
                <a:latin typeface="Arial"/>
                <a:cs typeface="Arial"/>
              </a:rPr>
              <a:t> </a:t>
            </a:r>
            <a:r>
              <a:rPr lang="en-US" sz="4400" spc="-10" dirty="0">
                <a:solidFill>
                  <a:srgbClr val="0070C0"/>
                </a:solidFill>
                <a:latin typeface="Arial"/>
                <a:cs typeface="Arial"/>
              </a:rPr>
              <a:t>inference.</a:t>
            </a:r>
            <a:endParaRPr lang="en-US" sz="4400" dirty="0">
              <a:solidFill>
                <a:srgbClr val="0070C0"/>
              </a:solidFill>
              <a:latin typeface="Arial"/>
              <a:cs typeface="Arial"/>
            </a:endParaRPr>
          </a:p>
          <a:p>
            <a:pPr marL="384175" indent="-106680">
              <a:lnSpc>
                <a:spcPct val="100000"/>
              </a:lnSpc>
              <a:spcBef>
                <a:spcPts val="30"/>
              </a:spcBef>
              <a:buFont typeface="Arial"/>
              <a:buChar char="–"/>
              <a:tabLst>
                <a:tab pos="384810" algn="l"/>
              </a:tabLst>
            </a:pPr>
            <a:r>
              <a:rPr lang="en-US" sz="4400" b="1" i="1" spc="-30" dirty="0" smtClean="0">
                <a:solidFill>
                  <a:srgbClr val="0070C0"/>
                </a:solidFill>
                <a:latin typeface="Trebuchet MS"/>
                <a:cs typeface="Trebuchet MS"/>
              </a:rPr>
              <a:t>Unit </a:t>
            </a:r>
            <a:r>
              <a:rPr lang="en-US" sz="4400" b="1" i="1" spc="30" dirty="0">
                <a:solidFill>
                  <a:srgbClr val="0070C0"/>
                </a:solidFill>
                <a:latin typeface="Trebuchet MS"/>
                <a:cs typeface="Trebuchet MS"/>
              </a:rPr>
              <a:t>4 </a:t>
            </a:r>
            <a:r>
              <a:rPr lang="en-US" sz="4400" b="1" i="1" spc="5" dirty="0">
                <a:solidFill>
                  <a:srgbClr val="0070C0"/>
                </a:solidFill>
                <a:latin typeface="Trebuchet MS"/>
                <a:cs typeface="Trebuchet MS"/>
              </a:rPr>
              <a:t>- </a:t>
            </a:r>
            <a:r>
              <a:rPr lang="en-US" sz="4400" b="1" i="1" spc="-30" dirty="0">
                <a:solidFill>
                  <a:srgbClr val="0070C0"/>
                </a:solidFill>
                <a:latin typeface="Trebuchet MS"/>
                <a:cs typeface="Trebuchet MS"/>
              </a:rPr>
              <a:t>Statistical </a:t>
            </a:r>
            <a:r>
              <a:rPr lang="en-US" sz="4400" b="1" i="1" spc="-25" dirty="0">
                <a:solidFill>
                  <a:srgbClr val="0070C0"/>
                </a:solidFill>
                <a:latin typeface="Trebuchet MS"/>
                <a:cs typeface="Trebuchet MS"/>
              </a:rPr>
              <a:t>inference </a:t>
            </a:r>
            <a:r>
              <a:rPr lang="en-US" sz="4400" b="1" i="1" spc="-50" dirty="0">
                <a:solidFill>
                  <a:srgbClr val="0070C0"/>
                </a:solidFill>
                <a:latin typeface="Trebuchet MS"/>
                <a:cs typeface="Trebuchet MS"/>
              </a:rPr>
              <a:t>for </a:t>
            </a:r>
            <a:r>
              <a:rPr lang="en-US" sz="4400" b="1" i="1" u="sng" spc="-25" dirty="0">
                <a:solidFill>
                  <a:srgbClr val="0070C0"/>
                </a:solidFill>
                <a:latin typeface="Trebuchet MS"/>
                <a:cs typeface="Trebuchet MS"/>
              </a:rPr>
              <a:t>numerical</a:t>
            </a:r>
            <a:r>
              <a:rPr lang="en-US" sz="4400" b="1" i="1" spc="5" dirty="0">
                <a:solidFill>
                  <a:srgbClr val="0070C0"/>
                </a:solidFill>
                <a:latin typeface="Trebuchet MS"/>
                <a:cs typeface="Trebuchet MS"/>
              </a:rPr>
              <a:t> </a:t>
            </a:r>
            <a:r>
              <a:rPr lang="en-US" sz="4400" b="1" i="1" spc="-20" dirty="0">
                <a:solidFill>
                  <a:srgbClr val="0070C0"/>
                </a:solidFill>
                <a:latin typeface="Trebuchet MS"/>
                <a:cs typeface="Trebuchet MS"/>
              </a:rPr>
              <a:t>variables</a:t>
            </a:r>
            <a:endParaRPr lang="en-US" sz="4400" b="1" dirty="0">
              <a:solidFill>
                <a:srgbClr val="0070C0"/>
              </a:solidFill>
              <a:latin typeface="Trebuchet MS"/>
              <a:cs typeface="Trebuchet MS"/>
            </a:endParaRPr>
          </a:p>
          <a:p>
            <a:pPr marL="384175" indent="-106680">
              <a:lnSpc>
                <a:spcPct val="100000"/>
              </a:lnSpc>
              <a:spcBef>
                <a:spcPts val="25"/>
              </a:spcBef>
              <a:buFont typeface="Arial"/>
              <a:buChar char="–"/>
              <a:tabLst>
                <a:tab pos="384810" algn="l"/>
              </a:tabLst>
            </a:pPr>
            <a:r>
              <a:rPr lang="en-US" sz="4400" b="1" i="1" spc="-30" dirty="0">
                <a:solidFill>
                  <a:srgbClr val="0070C0"/>
                </a:solidFill>
                <a:latin typeface="Trebuchet MS"/>
                <a:cs typeface="Trebuchet MS"/>
              </a:rPr>
              <a:t>Unit </a:t>
            </a:r>
            <a:r>
              <a:rPr lang="en-US" sz="4400" b="1" i="1" spc="30" dirty="0">
                <a:solidFill>
                  <a:srgbClr val="0070C0"/>
                </a:solidFill>
                <a:latin typeface="Trebuchet MS"/>
                <a:cs typeface="Trebuchet MS"/>
              </a:rPr>
              <a:t>5 </a:t>
            </a:r>
            <a:r>
              <a:rPr lang="en-US" sz="4400" b="1" i="1" spc="5" dirty="0">
                <a:solidFill>
                  <a:srgbClr val="0070C0"/>
                </a:solidFill>
                <a:latin typeface="Trebuchet MS"/>
                <a:cs typeface="Trebuchet MS"/>
              </a:rPr>
              <a:t>- </a:t>
            </a:r>
            <a:r>
              <a:rPr lang="en-US" sz="4400" b="1" i="1" spc="-30" dirty="0">
                <a:solidFill>
                  <a:srgbClr val="0070C0"/>
                </a:solidFill>
                <a:latin typeface="Trebuchet MS"/>
                <a:cs typeface="Trebuchet MS"/>
              </a:rPr>
              <a:t>Statistical </a:t>
            </a:r>
            <a:r>
              <a:rPr lang="en-US" sz="4400" b="1" i="1" spc="-25" dirty="0">
                <a:solidFill>
                  <a:srgbClr val="0070C0"/>
                </a:solidFill>
                <a:latin typeface="Trebuchet MS"/>
                <a:cs typeface="Trebuchet MS"/>
              </a:rPr>
              <a:t>inference </a:t>
            </a:r>
            <a:r>
              <a:rPr lang="en-US" sz="4400" b="1" i="1" spc="-50" dirty="0">
                <a:solidFill>
                  <a:srgbClr val="0070C0"/>
                </a:solidFill>
                <a:latin typeface="Trebuchet MS"/>
                <a:cs typeface="Trebuchet MS"/>
              </a:rPr>
              <a:t>for </a:t>
            </a:r>
            <a:r>
              <a:rPr lang="en-US" sz="4400" b="1" i="1" u="sng" spc="-15" dirty="0">
                <a:solidFill>
                  <a:srgbClr val="0070C0"/>
                </a:solidFill>
                <a:latin typeface="Trebuchet MS"/>
                <a:cs typeface="Trebuchet MS"/>
              </a:rPr>
              <a:t>categorical</a:t>
            </a:r>
            <a:r>
              <a:rPr lang="en-US" sz="4400" b="1" i="1" dirty="0">
                <a:solidFill>
                  <a:srgbClr val="0070C0"/>
                </a:solidFill>
                <a:latin typeface="Trebuchet MS"/>
                <a:cs typeface="Trebuchet MS"/>
              </a:rPr>
              <a:t> </a:t>
            </a:r>
            <a:r>
              <a:rPr lang="en-US" sz="4400" b="1" i="1" spc="-20" dirty="0" smtClean="0">
                <a:solidFill>
                  <a:srgbClr val="0070C0"/>
                </a:solidFill>
                <a:latin typeface="Trebuchet MS"/>
                <a:cs typeface="Trebuchet MS"/>
              </a:rPr>
              <a:t>variables</a:t>
            </a:r>
            <a:endParaRPr lang="en-US" sz="4400" b="1" dirty="0">
              <a:solidFill>
                <a:srgbClr val="0070C0"/>
              </a:solidFill>
              <a:latin typeface="Trebuchet MS"/>
              <a:cs typeface="Trebuchet MS"/>
            </a:endParaRPr>
          </a:p>
        </p:txBody>
      </p:sp>
      <p:sp>
        <p:nvSpPr>
          <p:cNvPr id="4" name="U-Turn Arrow 3"/>
          <p:cNvSpPr/>
          <p:nvPr/>
        </p:nvSpPr>
        <p:spPr>
          <a:xfrm flipH="1">
            <a:off x="1779128" y="1431519"/>
            <a:ext cx="8342266"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aphicFrame>
        <p:nvGraphicFramePr>
          <p:cNvPr id="5" name="Diagram 4"/>
          <p:cNvGraphicFramePr/>
          <p:nvPr>
            <p:extLst/>
          </p:nvPr>
        </p:nvGraphicFramePr>
        <p:xfrm>
          <a:off x="1417384" y="419626"/>
          <a:ext cx="93122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rot="10800000">
            <a:off x="3277440" y="2321308"/>
            <a:ext cx="379320" cy="443733"/>
            <a:chOff x="1972265" y="2487466"/>
            <a:chExt cx="379320" cy="443733"/>
          </a:xfrm>
          <a:scene3d>
            <a:camera prst="orthographicFront">
              <a:rot lat="0" lon="0" rev="0"/>
            </a:camera>
            <a:lightRig rig="contrasting" dir="t">
              <a:rot lat="0" lon="0" rev="1200000"/>
            </a:lightRig>
          </a:scene3d>
        </p:grpSpPr>
        <p:sp>
          <p:nvSpPr>
            <p:cNvPr id="7" name="Right Arrow 6"/>
            <p:cNvSpPr/>
            <p:nvPr/>
          </p:nvSpPr>
          <p:spPr>
            <a:xfrm>
              <a:off x="1972265"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ight Arrow 4"/>
            <p:cNvSpPr txBox="1"/>
            <p:nvPr/>
          </p:nvSpPr>
          <p:spPr>
            <a:xfrm>
              <a:off x="1972265"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9" name="Group 8"/>
          <p:cNvGrpSpPr/>
          <p:nvPr/>
        </p:nvGrpSpPr>
        <p:grpSpPr>
          <a:xfrm rot="10800000">
            <a:off x="5826964" y="2321309"/>
            <a:ext cx="379320" cy="443733"/>
            <a:chOff x="4087157" y="2487466"/>
            <a:chExt cx="379320" cy="443733"/>
          </a:xfrm>
          <a:scene3d>
            <a:camera prst="orthographicFront">
              <a:rot lat="0" lon="0" rev="0"/>
            </a:camera>
            <a:lightRig rig="contrasting" dir="t">
              <a:rot lat="0" lon="0" rev="1200000"/>
            </a:lightRig>
          </a:scene3d>
        </p:grpSpPr>
        <p:sp>
          <p:nvSpPr>
            <p:cNvPr id="10" name="Right Arrow 9"/>
            <p:cNvSpPr/>
            <p:nvPr/>
          </p:nvSpPr>
          <p:spPr>
            <a:xfrm>
              <a:off x="4087157"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11" name="Right Arrow 4"/>
            <p:cNvSpPr txBox="1"/>
            <p:nvPr/>
          </p:nvSpPr>
          <p:spPr>
            <a:xfrm>
              <a:off x="4087157"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2" name="Group 11"/>
          <p:cNvGrpSpPr/>
          <p:nvPr/>
        </p:nvGrpSpPr>
        <p:grpSpPr>
          <a:xfrm rot="10800000">
            <a:off x="8278311" y="2303750"/>
            <a:ext cx="379320" cy="443733"/>
            <a:chOff x="7010734" y="3144693"/>
            <a:chExt cx="379320" cy="443733"/>
          </a:xfrm>
          <a:scene3d>
            <a:camera prst="orthographicFront">
              <a:rot lat="0" lon="0" rev="0"/>
            </a:camera>
            <a:lightRig rig="contrasting" dir="t">
              <a:rot lat="0" lon="0" rev="1200000"/>
            </a:lightRig>
          </a:scene3d>
        </p:grpSpPr>
        <p:sp>
          <p:nvSpPr>
            <p:cNvPr id="13" name="Right Arrow 12"/>
            <p:cNvSpPr/>
            <p:nvPr/>
          </p:nvSpPr>
          <p:spPr>
            <a:xfrm>
              <a:off x="7010734" y="3144693"/>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4" name="Right Arrow 4"/>
            <p:cNvSpPr txBox="1"/>
            <p:nvPr/>
          </p:nvSpPr>
          <p:spPr>
            <a:xfrm>
              <a:off x="7010734" y="3233440"/>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5" name="U-Turn Arrow 14"/>
          <p:cNvSpPr/>
          <p:nvPr/>
        </p:nvSpPr>
        <p:spPr>
          <a:xfrm flipH="1">
            <a:off x="1779129" y="1431518"/>
            <a:ext cx="5557838"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a:off x="400050" y="2982869"/>
            <a:ext cx="842963" cy="2921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U-Turn Arrow 16"/>
          <p:cNvSpPr/>
          <p:nvPr/>
        </p:nvSpPr>
        <p:spPr>
          <a:xfrm flipH="1">
            <a:off x="1779128" y="1431517"/>
            <a:ext cx="3224214"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cxnSp>
        <p:nvCxnSpPr>
          <p:cNvPr id="28" name="Straight Arrow Connector 27"/>
          <p:cNvCxnSpPr/>
          <p:nvPr/>
        </p:nvCxnSpPr>
        <p:spPr>
          <a:xfrm flipV="1">
            <a:off x="5735782" y="4184072"/>
            <a:ext cx="4221018" cy="802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419928" y="4201632"/>
            <a:ext cx="3315854" cy="7672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6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838200" y="5080000"/>
            <a:ext cx="10515600" cy="1579418"/>
          </a:xfrm>
          <a:ln>
            <a:solidFill>
              <a:schemeClr val="tx1"/>
            </a:solidFill>
          </a:ln>
        </p:spPr>
        <p:txBody>
          <a:bodyPr>
            <a:normAutofit fontScale="25000" lnSpcReduction="20000"/>
          </a:bodyPr>
          <a:lstStyle/>
          <a:p>
            <a:pPr marL="12700">
              <a:lnSpc>
                <a:spcPct val="100000"/>
              </a:lnSpc>
              <a:spcBef>
                <a:spcPts val="30"/>
              </a:spcBef>
            </a:pPr>
            <a:r>
              <a:rPr lang="en-US" sz="9600" spc="-5" dirty="0">
                <a:solidFill>
                  <a:srgbClr val="0070C0"/>
                </a:solidFill>
                <a:latin typeface="Arial"/>
                <a:cs typeface="Arial"/>
              </a:rPr>
              <a:t>Modeling</a:t>
            </a:r>
            <a:endParaRPr lang="en-US" sz="9600" dirty="0">
              <a:solidFill>
                <a:srgbClr val="0070C0"/>
              </a:solidFill>
              <a:latin typeface="Arial"/>
              <a:cs typeface="Arial"/>
            </a:endParaRPr>
          </a:p>
          <a:p>
            <a:pPr marL="384175" marR="301625" indent="-106680">
              <a:lnSpc>
                <a:spcPct val="103000"/>
              </a:lnSpc>
              <a:spcBef>
                <a:spcPts val="125"/>
              </a:spcBef>
              <a:buFont typeface="Arial"/>
              <a:buChar char="–"/>
              <a:tabLst>
                <a:tab pos="384810" algn="l"/>
              </a:tabLst>
            </a:pPr>
            <a:r>
              <a:rPr lang="en-US" sz="6600" b="1" i="1" spc="-30" dirty="0">
                <a:solidFill>
                  <a:srgbClr val="0070C0"/>
                </a:solidFill>
                <a:latin typeface="Trebuchet MS"/>
                <a:cs typeface="Trebuchet MS"/>
              </a:rPr>
              <a:t>Unit </a:t>
            </a:r>
            <a:r>
              <a:rPr lang="en-US" sz="6600" b="1" i="1" spc="30" dirty="0">
                <a:solidFill>
                  <a:srgbClr val="0070C0"/>
                </a:solidFill>
                <a:latin typeface="Trebuchet MS"/>
                <a:cs typeface="Trebuchet MS"/>
              </a:rPr>
              <a:t>6 </a:t>
            </a:r>
            <a:r>
              <a:rPr lang="en-US" sz="6600" b="1" i="1" spc="5" dirty="0">
                <a:solidFill>
                  <a:srgbClr val="0070C0"/>
                </a:solidFill>
                <a:latin typeface="Trebuchet MS"/>
                <a:cs typeface="Trebuchet MS"/>
              </a:rPr>
              <a:t>- </a:t>
            </a:r>
            <a:r>
              <a:rPr lang="en-US" sz="6600" b="1" i="1" spc="-5" dirty="0">
                <a:solidFill>
                  <a:srgbClr val="0070C0"/>
                </a:solidFill>
                <a:latin typeface="Trebuchet MS"/>
                <a:cs typeface="Trebuchet MS"/>
              </a:rPr>
              <a:t>Simple </a:t>
            </a:r>
            <a:r>
              <a:rPr lang="en-US" sz="6600" b="1" i="1" spc="-45" dirty="0">
                <a:solidFill>
                  <a:srgbClr val="0070C0"/>
                </a:solidFill>
                <a:latin typeface="Trebuchet MS"/>
                <a:cs typeface="Trebuchet MS"/>
              </a:rPr>
              <a:t>linear </a:t>
            </a:r>
            <a:r>
              <a:rPr lang="en-US" sz="6600" b="1" i="1" spc="-15" dirty="0">
                <a:solidFill>
                  <a:srgbClr val="0070C0"/>
                </a:solidFill>
                <a:latin typeface="Trebuchet MS"/>
                <a:cs typeface="Trebuchet MS"/>
              </a:rPr>
              <a:t>regression</a:t>
            </a:r>
            <a:r>
              <a:rPr lang="en-US" sz="6600" i="1" spc="-15" dirty="0">
                <a:solidFill>
                  <a:srgbClr val="0070C0"/>
                </a:solidFill>
                <a:latin typeface="Trebuchet MS"/>
                <a:cs typeface="Trebuchet MS"/>
              </a:rPr>
              <a:t>: </a:t>
            </a:r>
            <a:r>
              <a:rPr lang="en-US" sz="6600" spc="-15" dirty="0">
                <a:solidFill>
                  <a:srgbClr val="0070C0"/>
                </a:solidFill>
                <a:latin typeface="Arial"/>
                <a:cs typeface="Arial"/>
              </a:rPr>
              <a:t>Bivariate </a:t>
            </a:r>
            <a:r>
              <a:rPr lang="en-US" sz="6600" spc="-5" dirty="0">
                <a:solidFill>
                  <a:srgbClr val="0070C0"/>
                </a:solidFill>
                <a:latin typeface="Arial"/>
                <a:cs typeface="Arial"/>
              </a:rPr>
              <a:t>correlation </a:t>
            </a:r>
            <a:r>
              <a:rPr lang="en-US" sz="6600" dirty="0">
                <a:solidFill>
                  <a:srgbClr val="0070C0"/>
                </a:solidFill>
                <a:latin typeface="Arial"/>
                <a:cs typeface="Arial"/>
              </a:rPr>
              <a:t>and  </a:t>
            </a:r>
            <a:r>
              <a:rPr lang="en-US" sz="6600" spc="-15" dirty="0">
                <a:solidFill>
                  <a:srgbClr val="0070C0"/>
                </a:solidFill>
                <a:latin typeface="Arial"/>
                <a:cs typeface="Arial"/>
              </a:rPr>
              <a:t>causality, </a:t>
            </a:r>
            <a:r>
              <a:rPr lang="en-US" sz="6600" dirty="0">
                <a:solidFill>
                  <a:srgbClr val="0070C0"/>
                </a:solidFill>
                <a:latin typeface="Arial"/>
                <a:cs typeface="Arial"/>
              </a:rPr>
              <a:t>introduction </a:t>
            </a:r>
            <a:r>
              <a:rPr lang="en-US" sz="6600" spc="10" dirty="0">
                <a:solidFill>
                  <a:srgbClr val="0070C0"/>
                </a:solidFill>
                <a:latin typeface="Arial"/>
                <a:cs typeface="Arial"/>
              </a:rPr>
              <a:t>to</a:t>
            </a:r>
            <a:r>
              <a:rPr lang="en-US" sz="6600" spc="25" dirty="0">
                <a:solidFill>
                  <a:srgbClr val="0070C0"/>
                </a:solidFill>
                <a:latin typeface="Arial"/>
                <a:cs typeface="Arial"/>
              </a:rPr>
              <a:t> </a:t>
            </a:r>
            <a:r>
              <a:rPr lang="en-US" sz="6600" spc="-5" dirty="0">
                <a:solidFill>
                  <a:srgbClr val="0070C0"/>
                </a:solidFill>
                <a:latin typeface="Arial"/>
                <a:cs typeface="Arial"/>
              </a:rPr>
              <a:t>modeling.</a:t>
            </a:r>
            <a:endParaRPr lang="en-US" sz="6600" dirty="0">
              <a:solidFill>
                <a:srgbClr val="0070C0"/>
              </a:solidFill>
              <a:latin typeface="Arial"/>
              <a:cs typeface="Arial"/>
            </a:endParaRPr>
          </a:p>
          <a:p>
            <a:pPr marL="384175" marR="5080" indent="-106680">
              <a:lnSpc>
                <a:spcPct val="103000"/>
              </a:lnSpc>
              <a:buFont typeface="Arial"/>
              <a:buChar char="–"/>
              <a:tabLst>
                <a:tab pos="384810" algn="l"/>
              </a:tabLst>
            </a:pPr>
            <a:r>
              <a:rPr lang="en-US" sz="6600" b="1" i="1" spc="-30" dirty="0">
                <a:solidFill>
                  <a:srgbClr val="0070C0"/>
                </a:solidFill>
                <a:latin typeface="Trebuchet MS"/>
                <a:cs typeface="Trebuchet MS"/>
              </a:rPr>
              <a:t>Unit </a:t>
            </a:r>
            <a:r>
              <a:rPr lang="en-US" sz="6600" b="1" i="1" spc="30" dirty="0">
                <a:solidFill>
                  <a:srgbClr val="0070C0"/>
                </a:solidFill>
                <a:latin typeface="Trebuchet MS"/>
                <a:cs typeface="Trebuchet MS"/>
              </a:rPr>
              <a:t>7 </a:t>
            </a:r>
            <a:r>
              <a:rPr lang="en-US" sz="6600" b="1" i="1" spc="5" dirty="0">
                <a:solidFill>
                  <a:srgbClr val="0070C0"/>
                </a:solidFill>
                <a:latin typeface="Trebuchet MS"/>
                <a:cs typeface="Trebuchet MS"/>
              </a:rPr>
              <a:t>- </a:t>
            </a:r>
            <a:r>
              <a:rPr lang="en-US" sz="6600" b="1" i="1" spc="-35" dirty="0">
                <a:solidFill>
                  <a:srgbClr val="0070C0"/>
                </a:solidFill>
                <a:latin typeface="Trebuchet MS"/>
                <a:cs typeface="Trebuchet MS"/>
              </a:rPr>
              <a:t>Multiple </a:t>
            </a:r>
            <a:r>
              <a:rPr lang="en-US" sz="6600" b="1" i="1" spc="-45" dirty="0">
                <a:solidFill>
                  <a:srgbClr val="0070C0"/>
                </a:solidFill>
                <a:latin typeface="Trebuchet MS"/>
                <a:cs typeface="Trebuchet MS"/>
              </a:rPr>
              <a:t>linear </a:t>
            </a:r>
            <a:r>
              <a:rPr lang="en-US" sz="6600" b="1" i="1" spc="-15" dirty="0">
                <a:solidFill>
                  <a:srgbClr val="0070C0"/>
                </a:solidFill>
                <a:latin typeface="Trebuchet MS"/>
                <a:cs typeface="Trebuchet MS"/>
              </a:rPr>
              <a:t>regression</a:t>
            </a:r>
            <a:r>
              <a:rPr lang="en-US" sz="6600" i="1" spc="-15" dirty="0">
                <a:solidFill>
                  <a:srgbClr val="0070C0"/>
                </a:solidFill>
                <a:latin typeface="Trebuchet MS"/>
                <a:cs typeface="Trebuchet MS"/>
              </a:rPr>
              <a:t>: </a:t>
            </a:r>
            <a:r>
              <a:rPr lang="en-US" sz="6600" spc="-10" dirty="0">
                <a:solidFill>
                  <a:srgbClr val="0070C0"/>
                </a:solidFill>
                <a:latin typeface="Arial"/>
                <a:cs typeface="Arial"/>
              </a:rPr>
              <a:t>More </a:t>
            </a:r>
            <a:r>
              <a:rPr lang="en-US" sz="6600" spc="-5" dirty="0">
                <a:solidFill>
                  <a:srgbClr val="0070C0"/>
                </a:solidFill>
                <a:latin typeface="Arial"/>
                <a:cs typeface="Arial"/>
              </a:rPr>
              <a:t>advanced modeling </a:t>
            </a:r>
            <a:r>
              <a:rPr lang="en-US" sz="6600" dirty="0">
                <a:solidFill>
                  <a:srgbClr val="0070C0"/>
                </a:solidFill>
                <a:latin typeface="Arial"/>
                <a:cs typeface="Arial"/>
              </a:rPr>
              <a:t>with  </a:t>
            </a:r>
            <a:r>
              <a:rPr lang="en-US" sz="6600" spc="-5" dirty="0">
                <a:solidFill>
                  <a:srgbClr val="0070C0"/>
                </a:solidFill>
                <a:latin typeface="Arial"/>
                <a:cs typeface="Arial"/>
              </a:rPr>
              <a:t>multiple</a:t>
            </a:r>
            <a:r>
              <a:rPr lang="en-US" sz="6600" dirty="0">
                <a:solidFill>
                  <a:srgbClr val="0070C0"/>
                </a:solidFill>
                <a:latin typeface="Arial"/>
                <a:cs typeface="Arial"/>
              </a:rPr>
              <a:t> predictors</a:t>
            </a:r>
            <a:r>
              <a:rPr lang="en-US" sz="6600" dirty="0" smtClean="0">
                <a:solidFill>
                  <a:srgbClr val="0070C0"/>
                </a:solidFill>
                <a:latin typeface="Arial"/>
                <a:cs typeface="Arial"/>
              </a:rPr>
              <a:t>.</a:t>
            </a:r>
            <a:endParaRPr lang="en-US" sz="6600" dirty="0">
              <a:solidFill>
                <a:srgbClr val="0070C0"/>
              </a:solidFill>
              <a:latin typeface="Arial"/>
              <a:cs typeface="Arial"/>
            </a:endParaRPr>
          </a:p>
        </p:txBody>
      </p:sp>
      <p:sp>
        <p:nvSpPr>
          <p:cNvPr id="4" name="U-Turn Arrow 3"/>
          <p:cNvSpPr/>
          <p:nvPr/>
        </p:nvSpPr>
        <p:spPr>
          <a:xfrm flipH="1">
            <a:off x="1779128" y="1431519"/>
            <a:ext cx="8342266"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aphicFrame>
        <p:nvGraphicFramePr>
          <p:cNvPr id="5" name="Diagram 4"/>
          <p:cNvGraphicFramePr/>
          <p:nvPr>
            <p:extLst>
              <p:ext uri="{D42A27DB-BD31-4B8C-83A1-F6EECF244321}">
                <p14:modId xmlns:p14="http://schemas.microsoft.com/office/powerpoint/2010/main" val="1406373775"/>
              </p:ext>
            </p:extLst>
          </p:nvPr>
        </p:nvGraphicFramePr>
        <p:xfrm>
          <a:off x="1505527" y="419626"/>
          <a:ext cx="9224132" cy="54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rot="10800000">
            <a:off x="3277440" y="2321308"/>
            <a:ext cx="379320" cy="443733"/>
            <a:chOff x="1972265" y="2487466"/>
            <a:chExt cx="379320" cy="443733"/>
          </a:xfrm>
          <a:scene3d>
            <a:camera prst="orthographicFront">
              <a:rot lat="0" lon="0" rev="0"/>
            </a:camera>
            <a:lightRig rig="contrasting" dir="t">
              <a:rot lat="0" lon="0" rev="1200000"/>
            </a:lightRig>
          </a:scene3d>
        </p:grpSpPr>
        <p:sp>
          <p:nvSpPr>
            <p:cNvPr id="7" name="Right Arrow 6"/>
            <p:cNvSpPr/>
            <p:nvPr/>
          </p:nvSpPr>
          <p:spPr>
            <a:xfrm>
              <a:off x="1972265"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ight Arrow 4"/>
            <p:cNvSpPr txBox="1"/>
            <p:nvPr/>
          </p:nvSpPr>
          <p:spPr>
            <a:xfrm>
              <a:off x="1972265"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9" name="Group 8"/>
          <p:cNvGrpSpPr/>
          <p:nvPr/>
        </p:nvGrpSpPr>
        <p:grpSpPr>
          <a:xfrm rot="10800000">
            <a:off x="5826964" y="2321309"/>
            <a:ext cx="379320" cy="443733"/>
            <a:chOff x="4087157" y="2487466"/>
            <a:chExt cx="379320" cy="443733"/>
          </a:xfrm>
          <a:scene3d>
            <a:camera prst="orthographicFront">
              <a:rot lat="0" lon="0" rev="0"/>
            </a:camera>
            <a:lightRig rig="contrasting" dir="t">
              <a:rot lat="0" lon="0" rev="1200000"/>
            </a:lightRig>
          </a:scene3d>
        </p:grpSpPr>
        <p:sp>
          <p:nvSpPr>
            <p:cNvPr id="10" name="Right Arrow 9"/>
            <p:cNvSpPr/>
            <p:nvPr/>
          </p:nvSpPr>
          <p:spPr>
            <a:xfrm>
              <a:off x="4087157"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11" name="Right Arrow 4"/>
            <p:cNvSpPr txBox="1"/>
            <p:nvPr/>
          </p:nvSpPr>
          <p:spPr>
            <a:xfrm>
              <a:off x="4087157"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2" name="Group 11"/>
          <p:cNvGrpSpPr/>
          <p:nvPr/>
        </p:nvGrpSpPr>
        <p:grpSpPr>
          <a:xfrm rot="10800000">
            <a:off x="8278311" y="2303750"/>
            <a:ext cx="379320" cy="443733"/>
            <a:chOff x="7010734" y="3144693"/>
            <a:chExt cx="379320" cy="443733"/>
          </a:xfrm>
          <a:scene3d>
            <a:camera prst="orthographicFront">
              <a:rot lat="0" lon="0" rev="0"/>
            </a:camera>
            <a:lightRig rig="contrasting" dir="t">
              <a:rot lat="0" lon="0" rev="1200000"/>
            </a:lightRig>
          </a:scene3d>
        </p:grpSpPr>
        <p:sp>
          <p:nvSpPr>
            <p:cNvPr id="13" name="Right Arrow 12"/>
            <p:cNvSpPr/>
            <p:nvPr/>
          </p:nvSpPr>
          <p:spPr>
            <a:xfrm>
              <a:off x="7010734" y="3144693"/>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4" name="Right Arrow 4"/>
            <p:cNvSpPr txBox="1"/>
            <p:nvPr/>
          </p:nvSpPr>
          <p:spPr>
            <a:xfrm>
              <a:off x="7010734" y="3233440"/>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5" name="U-Turn Arrow 14"/>
          <p:cNvSpPr/>
          <p:nvPr/>
        </p:nvSpPr>
        <p:spPr>
          <a:xfrm flipH="1">
            <a:off x="1779129" y="1431518"/>
            <a:ext cx="5557838"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a:off x="400050" y="2982869"/>
            <a:ext cx="842963" cy="2921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U-Turn Arrow 16"/>
          <p:cNvSpPr/>
          <p:nvPr/>
        </p:nvSpPr>
        <p:spPr>
          <a:xfrm flipH="1">
            <a:off x="1779128" y="1431517"/>
            <a:ext cx="3224214"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cxnSp>
        <p:nvCxnSpPr>
          <p:cNvPr id="28" name="Straight Arrow Connector 27"/>
          <p:cNvCxnSpPr/>
          <p:nvPr/>
        </p:nvCxnSpPr>
        <p:spPr>
          <a:xfrm flipV="1">
            <a:off x="6206284" y="4184073"/>
            <a:ext cx="3750516" cy="913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318328" y="4255261"/>
            <a:ext cx="3887956" cy="824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9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for Course</a:t>
            </a:r>
            <a:endParaRPr lang="en-US" dirty="0"/>
          </a:p>
        </p:txBody>
      </p:sp>
      <p:sp>
        <p:nvSpPr>
          <p:cNvPr id="3" name="Content Placeholder 2"/>
          <p:cNvSpPr>
            <a:spLocks noGrp="1"/>
          </p:cNvSpPr>
          <p:nvPr>
            <p:ph idx="1"/>
          </p:nvPr>
        </p:nvSpPr>
        <p:spPr>
          <a:xfrm>
            <a:off x="838200" y="1825625"/>
            <a:ext cx="10515600" cy="4852266"/>
          </a:xfrm>
        </p:spPr>
        <p:txBody>
          <a:bodyPr>
            <a:normAutofit fontScale="85000" lnSpcReduction="20000"/>
          </a:bodyPr>
          <a:lstStyle/>
          <a:p>
            <a:r>
              <a:rPr lang="en-US" b="1" dirty="0" smtClean="0"/>
              <a:t>Items</a:t>
            </a:r>
            <a:r>
              <a:rPr lang="en-US" dirty="0" smtClean="0"/>
              <a:t>:</a:t>
            </a:r>
          </a:p>
          <a:p>
            <a:pPr lvl="1"/>
            <a:r>
              <a:rPr lang="en-US" u="sng" dirty="0" smtClean="0">
                <a:latin typeface="Arial" panose="020B0604020202020204" pitchFamily="34" charset="0"/>
                <a:cs typeface="Arial" panose="020B0604020202020204" pitchFamily="34" charset="0"/>
              </a:rPr>
              <a:t>Book</a:t>
            </a:r>
            <a:r>
              <a:rPr lang="en-US" dirty="0" smtClean="0">
                <a:latin typeface="Arial" panose="020B0604020202020204" pitchFamily="34" charset="0"/>
                <a:cs typeface="Arial" panose="020B0604020202020204" pitchFamily="34" charset="0"/>
              </a:rPr>
              <a:t>: </a:t>
            </a:r>
            <a:r>
              <a:rPr lang="en-US" spc="-30" dirty="0" err="1">
                <a:solidFill>
                  <a:srgbClr val="000000"/>
                </a:solidFill>
                <a:latin typeface="Arial" panose="020B0604020202020204" pitchFamily="34" charset="0"/>
                <a:cs typeface="Arial" panose="020B0604020202020204" pitchFamily="34" charset="0"/>
              </a:rPr>
              <a:t>OpenIntro</a:t>
            </a:r>
            <a:r>
              <a:rPr lang="en-US" spc="-30" dirty="0">
                <a:solidFill>
                  <a:srgbClr val="000000"/>
                </a:solidFill>
                <a:latin typeface="Arial" panose="020B0604020202020204" pitchFamily="34" charset="0"/>
                <a:cs typeface="Arial" panose="020B0604020202020204" pitchFamily="34" charset="0"/>
              </a:rPr>
              <a:t> </a:t>
            </a:r>
            <a:r>
              <a:rPr lang="en-US" spc="-20" dirty="0">
                <a:solidFill>
                  <a:srgbClr val="000000"/>
                </a:solidFill>
                <a:latin typeface="Arial" panose="020B0604020202020204" pitchFamily="34" charset="0"/>
                <a:cs typeface="Arial" panose="020B0604020202020204" pitchFamily="34" charset="0"/>
              </a:rPr>
              <a:t>Statistics, </a:t>
            </a:r>
            <a:r>
              <a:rPr lang="en-US" spc="-15" dirty="0">
                <a:solidFill>
                  <a:srgbClr val="000000"/>
                </a:solidFill>
                <a:latin typeface="Arial" panose="020B0604020202020204" pitchFamily="34" charset="0"/>
                <a:cs typeface="Arial" panose="020B0604020202020204" pitchFamily="34" charset="0"/>
              </a:rPr>
              <a:t>3rd </a:t>
            </a:r>
            <a:r>
              <a:rPr lang="en-US" spc="-25" dirty="0">
                <a:solidFill>
                  <a:srgbClr val="000000"/>
                </a:solidFill>
                <a:latin typeface="Arial" panose="020B0604020202020204" pitchFamily="34" charset="0"/>
                <a:cs typeface="Arial" panose="020B0604020202020204" pitchFamily="34" charset="0"/>
              </a:rPr>
              <a:t>Edition:</a:t>
            </a:r>
            <a:r>
              <a:rPr lang="en-US" spc="70" dirty="0">
                <a:solidFill>
                  <a:srgbClr val="000000"/>
                </a:solidFill>
                <a:latin typeface="Arial" panose="020B0604020202020204" pitchFamily="34" charset="0"/>
                <a:cs typeface="Arial" panose="020B0604020202020204" pitchFamily="34" charset="0"/>
              </a:rPr>
              <a:t> </a:t>
            </a:r>
            <a:r>
              <a:rPr lang="en-US" i="1" spc="-70" dirty="0">
                <a:solidFill>
                  <a:srgbClr val="024F84"/>
                </a:solidFill>
                <a:latin typeface="Arial" panose="020B0604020202020204" pitchFamily="34" charset="0"/>
                <a:cs typeface="Arial" panose="020B0604020202020204" pitchFamily="34" charset="0"/>
                <a:hlinkClick r:id="rId2"/>
              </a:rPr>
              <a:t>http://openintro.org/os</a:t>
            </a:r>
            <a:endParaRPr lang="en-US" dirty="0" smtClean="0">
              <a:latin typeface="Arial" panose="020B0604020202020204" pitchFamily="34" charset="0"/>
              <a:cs typeface="Arial" panose="020B0604020202020204" pitchFamily="34" charset="0"/>
            </a:endParaRPr>
          </a:p>
          <a:p>
            <a:pPr marL="651510" marR="5080" lvl="1" indent="-182245">
              <a:lnSpc>
                <a:spcPct val="100000"/>
              </a:lnSpc>
              <a:spcBef>
                <a:spcPts val="95"/>
              </a:spcBef>
            </a:pPr>
            <a:r>
              <a:rPr lang="en-US" u="sng" spc="-10" dirty="0" smtClean="0">
                <a:solidFill>
                  <a:srgbClr val="000000"/>
                </a:solidFill>
                <a:latin typeface="Arial"/>
                <a:cs typeface="Arial"/>
              </a:rPr>
              <a:t>Clicker</a:t>
            </a:r>
            <a:r>
              <a:rPr lang="en-US" spc="-10" dirty="0" smtClean="0">
                <a:solidFill>
                  <a:srgbClr val="000000"/>
                </a:solidFill>
                <a:latin typeface="Arial"/>
                <a:cs typeface="Arial"/>
              </a:rPr>
              <a:t>: </a:t>
            </a:r>
            <a:r>
              <a:rPr lang="en-US" spc="-10" dirty="0" err="1" smtClean="0">
                <a:solidFill>
                  <a:srgbClr val="000000"/>
                </a:solidFill>
                <a:latin typeface="Arial"/>
                <a:cs typeface="Arial"/>
              </a:rPr>
              <a:t>i</a:t>
            </a:r>
            <a:r>
              <a:rPr lang="en-US" spc="-10" dirty="0" smtClean="0">
                <a:solidFill>
                  <a:srgbClr val="000000"/>
                </a:solidFill>
                <a:latin typeface="Times New Roman"/>
                <a:cs typeface="Times New Roman"/>
              </a:rPr>
              <a:t>&gt;</a:t>
            </a:r>
            <a:r>
              <a:rPr lang="en-US" spc="-10" dirty="0" smtClean="0">
                <a:solidFill>
                  <a:srgbClr val="000000"/>
                </a:solidFill>
                <a:latin typeface="Arial"/>
                <a:cs typeface="Arial"/>
              </a:rPr>
              <a:t>clicker2</a:t>
            </a:r>
          </a:p>
          <a:p>
            <a:pPr marL="1108710" marR="5080" lvl="2" indent="-182245">
              <a:lnSpc>
                <a:spcPct val="100000"/>
              </a:lnSpc>
              <a:spcBef>
                <a:spcPts val="95"/>
              </a:spcBef>
            </a:pPr>
            <a:r>
              <a:rPr lang="en-US" u="sng" spc="-10" dirty="0" smtClean="0">
                <a:solidFill>
                  <a:srgbClr val="000000"/>
                </a:solidFill>
                <a:latin typeface="Arial"/>
                <a:cs typeface="Arial"/>
              </a:rPr>
              <a:t>Get</a:t>
            </a:r>
            <a:r>
              <a:rPr lang="en-US" spc="-10" dirty="0" smtClean="0">
                <a:solidFill>
                  <a:srgbClr val="000000"/>
                </a:solidFill>
                <a:latin typeface="Arial"/>
                <a:cs typeface="Arial"/>
              </a:rPr>
              <a:t>: Bookstore or used (</a:t>
            </a:r>
            <a:r>
              <a:rPr lang="en-US" spc="-50" dirty="0" smtClean="0">
                <a:solidFill>
                  <a:srgbClr val="000000"/>
                </a:solidFill>
                <a:latin typeface="Arial"/>
                <a:cs typeface="Arial"/>
              </a:rPr>
              <a:t>See </a:t>
            </a:r>
            <a:r>
              <a:rPr lang="en-US" spc="-30" dirty="0">
                <a:solidFill>
                  <a:srgbClr val="000000"/>
                </a:solidFill>
                <a:latin typeface="Arial"/>
                <a:cs typeface="Arial"/>
              </a:rPr>
              <a:t>Google </a:t>
            </a:r>
            <a:r>
              <a:rPr lang="en-US" spc="-15" dirty="0">
                <a:solidFill>
                  <a:srgbClr val="000000"/>
                </a:solidFill>
                <a:latin typeface="Arial"/>
                <a:cs typeface="Arial"/>
              </a:rPr>
              <a:t>Doc </a:t>
            </a:r>
            <a:r>
              <a:rPr lang="en-US" spc="-20" dirty="0">
                <a:solidFill>
                  <a:srgbClr val="000000"/>
                </a:solidFill>
                <a:latin typeface="Arial"/>
                <a:cs typeface="Arial"/>
              </a:rPr>
              <a:t>for </a:t>
            </a:r>
            <a:r>
              <a:rPr lang="en-US" spc="-50" dirty="0">
                <a:solidFill>
                  <a:srgbClr val="000000"/>
                </a:solidFill>
                <a:latin typeface="Arial"/>
                <a:cs typeface="Arial"/>
              </a:rPr>
              <a:t>a </a:t>
            </a:r>
            <a:r>
              <a:rPr lang="en-US" spc="-30" dirty="0">
                <a:solidFill>
                  <a:srgbClr val="000000"/>
                </a:solidFill>
                <a:latin typeface="Arial"/>
                <a:cs typeface="Arial"/>
              </a:rPr>
              <a:t>list </a:t>
            </a:r>
            <a:r>
              <a:rPr lang="en-US" spc="-15" dirty="0">
                <a:solidFill>
                  <a:srgbClr val="000000"/>
                </a:solidFill>
                <a:latin typeface="Arial"/>
                <a:cs typeface="Arial"/>
              </a:rPr>
              <a:t>of students </a:t>
            </a:r>
            <a:r>
              <a:rPr lang="en-US" spc="-40" dirty="0">
                <a:solidFill>
                  <a:srgbClr val="000000"/>
                </a:solidFill>
                <a:latin typeface="Arial"/>
                <a:cs typeface="Arial"/>
              </a:rPr>
              <a:t>selling </a:t>
            </a:r>
            <a:r>
              <a:rPr lang="en-US" spc="-25" dirty="0" smtClean="0">
                <a:solidFill>
                  <a:srgbClr val="000000"/>
                </a:solidFill>
                <a:latin typeface="Arial"/>
                <a:cs typeface="Arial"/>
              </a:rPr>
              <a:t>used </a:t>
            </a:r>
            <a:r>
              <a:rPr lang="en-US" spc="-25" dirty="0">
                <a:solidFill>
                  <a:srgbClr val="000000"/>
                </a:solidFill>
                <a:latin typeface="Arial"/>
                <a:cs typeface="Arial"/>
              </a:rPr>
              <a:t>clickers </a:t>
            </a:r>
            <a:r>
              <a:rPr lang="en-US" spc="-50" dirty="0">
                <a:solidFill>
                  <a:srgbClr val="000000"/>
                </a:solidFill>
                <a:latin typeface="Arial"/>
                <a:cs typeface="Arial"/>
              </a:rPr>
              <a:t>(link</a:t>
            </a:r>
            <a:r>
              <a:rPr lang="en-US" spc="45" dirty="0">
                <a:solidFill>
                  <a:srgbClr val="000000"/>
                </a:solidFill>
                <a:latin typeface="Arial"/>
                <a:cs typeface="Arial"/>
              </a:rPr>
              <a:t> </a:t>
            </a:r>
            <a:r>
              <a:rPr lang="en-US" spc="-45" dirty="0">
                <a:solidFill>
                  <a:srgbClr val="000000"/>
                </a:solidFill>
                <a:latin typeface="Arial"/>
                <a:cs typeface="Arial"/>
              </a:rPr>
              <a:t>emailed</a:t>
            </a:r>
            <a:r>
              <a:rPr lang="en-US" spc="-45" dirty="0" smtClean="0">
                <a:solidFill>
                  <a:srgbClr val="000000"/>
                </a:solidFill>
                <a:latin typeface="Arial"/>
                <a:cs typeface="Arial"/>
              </a:rPr>
              <a:t>))</a:t>
            </a:r>
            <a:endParaRPr lang="en-US" spc="-45" dirty="0" smtClean="0">
              <a:solidFill>
                <a:srgbClr val="000000"/>
              </a:solidFill>
              <a:latin typeface="Arial"/>
              <a:cs typeface="Arial"/>
            </a:endParaRPr>
          </a:p>
          <a:p>
            <a:pPr marL="1108710" marR="5080" lvl="2" indent="-182245">
              <a:lnSpc>
                <a:spcPct val="100000"/>
              </a:lnSpc>
              <a:spcBef>
                <a:spcPts val="95"/>
              </a:spcBef>
            </a:pPr>
            <a:r>
              <a:rPr lang="en-US" u="sng" dirty="0" smtClean="0">
                <a:latin typeface="Arial"/>
                <a:cs typeface="Arial"/>
              </a:rPr>
              <a:t>Register</a:t>
            </a:r>
            <a:r>
              <a:rPr lang="en-US" dirty="0" smtClean="0">
                <a:latin typeface="Arial"/>
                <a:cs typeface="Arial"/>
              </a:rPr>
              <a:t>: In-class</a:t>
            </a:r>
            <a:endParaRPr lang="en-US" dirty="0">
              <a:latin typeface="Arial"/>
              <a:cs typeface="Arial"/>
            </a:endParaRPr>
          </a:p>
          <a:p>
            <a:pPr marL="651510" marR="38735" lvl="1" indent="-182245">
              <a:lnSpc>
                <a:spcPct val="100000"/>
              </a:lnSpc>
              <a:spcBef>
                <a:spcPts val="305"/>
              </a:spcBef>
            </a:pPr>
            <a:r>
              <a:rPr lang="en-US" u="sng" spc="-25" dirty="0" smtClean="0">
                <a:solidFill>
                  <a:srgbClr val="000000"/>
                </a:solidFill>
                <a:latin typeface="Arial"/>
                <a:cs typeface="Arial"/>
              </a:rPr>
              <a:t>Calculator:</a:t>
            </a:r>
            <a:r>
              <a:rPr lang="en-US" spc="-25" dirty="0" smtClean="0">
                <a:solidFill>
                  <a:srgbClr val="000000"/>
                </a:solidFill>
                <a:latin typeface="Arial"/>
                <a:cs typeface="Arial"/>
              </a:rPr>
              <a:t> (optional) </a:t>
            </a:r>
            <a:r>
              <a:rPr lang="en-US" spc="-40" dirty="0">
                <a:solidFill>
                  <a:srgbClr val="000000"/>
                </a:solidFill>
                <a:latin typeface="Arial"/>
                <a:cs typeface="Arial"/>
              </a:rPr>
              <a:t>(just </a:t>
            </a:r>
            <a:r>
              <a:rPr lang="en-US" spc="-20" dirty="0">
                <a:solidFill>
                  <a:srgbClr val="000000"/>
                </a:solidFill>
                <a:latin typeface="Arial"/>
                <a:cs typeface="Arial"/>
              </a:rPr>
              <a:t>something </a:t>
            </a:r>
            <a:r>
              <a:rPr lang="en-US" spc="-10" dirty="0">
                <a:solidFill>
                  <a:srgbClr val="000000"/>
                </a:solidFill>
                <a:latin typeface="Arial"/>
                <a:cs typeface="Arial"/>
              </a:rPr>
              <a:t>that </a:t>
            </a:r>
            <a:r>
              <a:rPr lang="en-US" spc="-20" dirty="0">
                <a:solidFill>
                  <a:srgbClr val="000000"/>
                </a:solidFill>
                <a:latin typeface="Arial"/>
                <a:cs typeface="Arial"/>
              </a:rPr>
              <a:t>can </a:t>
            </a:r>
            <a:r>
              <a:rPr lang="en-US" spc="5" dirty="0">
                <a:solidFill>
                  <a:srgbClr val="000000"/>
                </a:solidFill>
                <a:latin typeface="Arial"/>
                <a:cs typeface="Arial"/>
              </a:rPr>
              <a:t>do </a:t>
            </a:r>
            <a:r>
              <a:rPr lang="en-US" spc="-35" dirty="0">
                <a:solidFill>
                  <a:srgbClr val="000000"/>
                </a:solidFill>
                <a:latin typeface="Arial"/>
                <a:cs typeface="Arial"/>
              </a:rPr>
              <a:t>square </a:t>
            </a:r>
            <a:r>
              <a:rPr lang="en-US" spc="-30" dirty="0" smtClean="0">
                <a:solidFill>
                  <a:srgbClr val="000000"/>
                </a:solidFill>
                <a:latin typeface="Arial"/>
                <a:cs typeface="Arial"/>
              </a:rPr>
              <a:t>roots)</a:t>
            </a:r>
          </a:p>
          <a:p>
            <a:pPr marL="469265" marR="38735" lvl="1" indent="0">
              <a:lnSpc>
                <a:spcPct val="100000"/>
              </a:lnSpc>
              <a:spcBef>
                <a:spcPts val="305"/>
              </a:spcBef>
              <a:buNone/>
            </a:pPr>
            <a:endParaRPr lang="en-US" dirty="0">
              <a:latin typeface="Arial"/>
              <a:cs typeface="Arial"/>
            </a:endParaRPr>
          </a:p>
          <a:p>
            <a:r>
              <a:rPr lang="en-US" dirty="0" smtClean="0"/>
              <a:t> </a:t>
            </a:r>
            <a:r>
              <a:rPr lang="en-US" b="1" dirty="0" smtClean="0"/>
              <a:t>Accesses (see syllabus for access information):</a:t>
            </a:r>
            <a:endParaRPr lang="en-US" dirty="0" smtClean="0"/>
          </a:p>
          <a:p>
            <a:pPr lvl="1"/>
            <a:r>
              <a:rPr lang="en-US" dirty="0" smtClean="0"/>
              <a:t>Class website: </a:t>
            </a:r>
            <a:r>
              <a:rPr lang="en-US" dirty="0">
                <a:hlinkClick r:id="rId3"/>
              </a:rPr>
              <a:t>https://</a:t>
            </a:r>
            <a:r>
              <a:rPr lang="en-US" dirty="0" smtClean="0">
                <a:hlinkClick r:id="rId3"/>
              </a:rPr>
              <a:t>www2.stat.duke.edu/courses/Fall19/sta101.001/</a:t>
            </a:r>
            <a:endParaRPr lang="en-US" dirty="0" smtClean="0"/>
          </a:p>
          <a:p>
            <a:pPr lvl="1"/>
            <a:r>
              <a:rPr lang="en-US" dirty="0" smtClean="0"/>
              <a:t>Sakai: </a:t>
            </a:r>
            <a:r>
              <a:rPr lang="en-US" dirty="0">
                <a:hlinkClick r:id="rId4"/>
              </a:rPr>
              <a:t>https://sakai.duke.edu/portal</a:t>
            </a:r>
            <a:endParaRPr lang="en-US" dirty="0" smtClean="0"/>
          </a:p>
          <a:p>
            <a:pPr lvl="1"/>
            <a:r>
              <a:rPr lang="en-US" dirty="0" smtClean="0"/>
              <a:t>R-Studio: </a:t>
            </a:r>
            <a:r>
              <a:rPr lang="en-US" dirty="0">
                <a:hlinkClick r:id="rId5"/>
              </a:rPr>
              <a:t>https://vm-manage.oit.duke.edu/containers</a:t>
            </a:r>
            <a:endParaRPr lang="en-US" dirty="0" smtClean="0"/>
          </a:p>
          <a:p>
            <a:pPr lvl="1"/>
            <a:r>
              <a:rPr lang="en-US" dirty="0" smtClean="0"/>
              <a:t>Piazza (on Sakai)</a:t>
            </a:r>
          </a:p>
          <a:p>
            <a:pPr lvl="1"/>
            <a:r>
              <a:rPr lang="en-US" dirty="0"/>
              <a:t>Coursera: </a:t>
            </a:r>
            <a:r>
              <a:rPr lang="en-US" dirty="0">
                <a:hlinkClick r:id="rId6"/>
              </a:rPr>
              <a:t>https://</a:t>
            </a:r>
            <a:r>
              <a:rPr lang="en-US" dirty="0" smtClean="0">
                <a:hlinkClick r:id="rId6"/>
              </a:rPr>
              <a:t>www.coursera.org/programs/duke-university-courses-gp9dy?authProvider=duke&amp;browseProductType=COURSE&amp;languages=en</a:t>
            </a:r>
            <a:endParaRPr lang="en-US" dirty="0"/>
          </a:p>
          <a:p>
            <a:pPr lvl="1"/>
            <a:r>
              <a:rPr lang="en-US" dirty="0" err="1" smtClean="0"/>
              <a:t>DukeHub</a:t>
            </a:r>
            <a:r>
              <a:rPr lang="en-US" dirty="0" smtClean="0"/>
              <a:t>: </a:t>
            </a:r>
            <a:r>
              <a:rPr lang="en-US" dirty="0">
                <a:hlinkClick r:id="rId7"/>
              </a:rPr>
              <a:t>https://dukehub.duke.edu/</a:t>
            </a:r>
            <a:r>
              <a:rPr lang="en-US" dirty="0"/>
              <a:t> </a:t>
            </a:r>
            <a:endParaRPr lang="en-US" dirty="0" smtClean="0"/>
          </a:p>
          <a:p>
            <a:pPr lvl="1"/>
            <a:endParaRPr lang="en-US" dirty="0"/>
          </a:p>
          <a:p>
            <a:r>
              <a:rPr lang="en-US" b="1" dirty="0" smtClean="0"/>
              <a:t>Teams</a:t>
            </a:r>
            <a:endParaRPr lang="en-US" b="1" dirty="0"/>
          </a:p>
        </p:txBody>
      </p:sp>
      <p:pic>
        <p:nvPicPr>
          <p:cNvPr id="4" name="Picture 4" descr="https://images-na.ssl-images-amazon.com/images/I/312W12USCmL._SX158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2008" y="494032"/>
            <a:ext cx="633592" cy="196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2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sp>
        <p:nvSpPr>
          <p:cNvPr id="3" name="Content Placeholder 2"/>
          <p:cNvSpPr>
            <a:spLocks noGrp="1"/>
          </p:cNvSpPr>
          <p:nvPr>
            <p:ph idx="1"/>
          </p:nvPr>
        </p:nvSpPr>
        <p:spPr>
          <a:xfrm>
            <a:off x="838200" y="1825625"/>
            <a:ext cx="10515600" cy="4612120"/>
          </a:xfrm>
        </p:spPr>
        <p:txBody>
          <a:bodyPr>
            <a:normAutofit/>
          </a:bodyPr>
          <a:lstStyle/>
          <a:p>
            <a:r>
              <a:rPr lang="en-US" sz="3600" b="1" dirty="0" smtClean="0"/>
              <a:t>7 </a:t>
            </a:r>
            <a:r>
              <a:rPr lang="en-US" sz="3600" b="1" dirty="0" smtClean="0"/>
              <a:t>Lecture Units</a:t>
            </a:r>
          </a:p>
          <a:p>
            <a:pPr lvl="1"/>
            <a:r>
              <a:rPr lang="en-US" sz="3200" u="sng" dirty="0" smtClean="0"/>
              <a:t>General Flipped Class Unit Structure</a:t>
            </a:r>
            <a:r>
              <a:rPr lang="en-US" sz="3200" dirty="0" smtClean="0"/>
              <a:t>:</a:t>
            </a:r>
          </a:p>
          <a:p>
            <a:pPr lvl="2"/>
            <a:r>
              <a:rPr lang="en-US" sz="2800" i="1" dirty="0" smtClean="0"/>
              <a:t>FIRST</a:t>
            </a:r>
            <a:r>
              <a:rPr lang="en-US" sz="2800" dirty="0" smtClean="0"/>
              <a:t>: Student goes through primer unit </a:t>
            </a:r>
            <a:r>
              <a:rPr lang="en-US" sz="2800" dirty="0" smtClean="0"/>
              <a:t>videos (book for clarification) </a:t>
            </a:r>
            <a:r>
              <a:rPr lang="en-US" sz="2800" dirty="0" smtClean="0"/>
              <a:t>BEFORE the unit is covered in class.</a:t>
            </a:r>
          </a:p>
          <a:p>
            <a:pPr lvl="2"/>
            <a:r>
              <a:rPr lang="en-US" sz="2800" i="1" dirty="0" smtClean="0"/>
              <a:t>SECOND</a:t>
            </a:r>
            <a:r>
              <a:rPr lang="en-US" sz="2800" dirty="0" smtClean="0"/>
              <a:t>: Unit discussed more in-depth during in-class lectures (Mondays/Wednesdays) along with in-class application exercises.</a:t>
            </a:r>
          </a:p>
          <a:p>
            <a:r>
              <a:rPr lang="en-US" sz="3600" b="1" dirty="0" smtClean="0"/>
              <a:t>10 Labs:</a:t>
            </a:r>
          </a:p>
          <a:p>
            <a:pPr lvl="2"/>
            <a:r>
              <a:rPr lang="en-US" sz="2800" dirty="0" smtClean="0"/>
              <a:t>Learn technical data analysis skills related to the unit using R in labs (Thursdays).</a:t>
            </a:r>
            <a:endParaRPr lang="en-US" sz="2800" dirty="0"/>
          </a:p>
        </p:txBody>
      </p:sp>
      <p:pic>
        <p:nvPicPr>
          <p:cNvPr id="1026" name="Picture 2" descr="Woman Sitting on Cha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4491" y="1089891"/>
            <a:ext cx="2595836" cy="173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84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sp>
        <p:nvSpPr>
          <p:cNvPr id="7" name="TextBox 6"/>
          <p:cNvSpPr txBox="1"/>
          <p:nvPr/>
        </p:nvSpPr>
        <p:spPr>
          <a:xfrm>
            <a:off x="907617" y="2680485"/>
            <a:ext cx="2948709" cy="1938992"/>
          </a:xfrm>
          <a:prstGeom prst="rect">
            <a:avLst/>
          </a:prstGeom>
          <a:noFill/>
          <a:ln>
            <a:solidFill>
              <a:schemeClr val="tx1"/>
            </a:solidFill>
          </a:ln>
        </p:spPr>
        <p:txBody>
          <a:bodyPr wrap="square" rtlCol="0">
            <a:spAutoFit/>
          </a:bodyPr>
          <a:lstStyle/>
          <a:p>
            <a:r>
              <a:rPr lang="en-US" sz="2000" b="1" i="1" dirty="0" smtClean="0"/>
              <a:t>During a Unit in Lecture:</a:t>
            </a:r>
          </a:p>
          <a:p>
            <a:pPr marL="342900" indent="-342900">
              <a:buFont typeface="+mj-lt"/>
              <a:buAutoNum type="arabicPeriod"/>
            </a:pPr>
            <a:r>
              <a:rPr lang="en-US" sz="2000" i="1" dirty="0" smtClean="0"/>
              <a:t>Lectures/Clicker Questions</a:t>
            </a:r>
          </a:p>
          <a:p>
            <a:pPr marL="342900" indent="-342900">
              <a:buFont typeface="+mj-lt"/>
              <a:buAutoNum type="arabicPeriod"/>
            </a:pPr>
            <a:r>
              <a:rPr lang="en-US" sz="2000" b="1" i="1" dirty="0" smtClean="0">
                <a:solidFill>
                  <a:srgbClr val="0070C0"/>
                </a:solidFill>
              </a:rPr>
              <a:t>Application Exercises (Part of Participation Grade-5%)</a:t>
            </a:r>
            <a:endParaRPr lang="en-US" sz="2000" b="1" i="1" dirty="0">
              <a:solidFill>
                <a:srgbClr val="0070C0"/>
              </a:solidFill>
            </a:endParaRPr>
          </a:p>
        </p:txBody>
      </p:sp>
      <p:sp>
        <p:nvSpPr>
          <p:cNvPr id="10" name="Rectangle 9"/>
          <p:cNvSpPr/>
          <p:nvPr/>
        </p:nvSpPr>
        <p:spPr>
          <a:xfrm>
            <a:off x="6489122" y="1690688"/>
            <a:ext cx="5506251" cy="4154984"/>
          </a:xfrm>
          <a:prstGeom prst="rect">
            <a:avLst/>
          </a:prstGeom>
          <a:ln>
            <a:solidFill>
              <a:schemeClr val="tx1"/>
            </a:solidFill>
          </a:ln>
        </p:spPr>
        <p:txBody>
          <a:bodyPr wrap="none">
            <a:spAutoFit/>
          </a:bodyPr>
          <a:lstStyle/>
          <a:p>
            <a:r>
              <a:rPr lang="en-US" sz="2400" b="1" dirty="0" smtClean="0"/>
              <a:t>In-Class Lecture Notes Key</a:t>
            </a:r>
          </a:p>
          <a:p>
            <a:pPr marL="285750" indent="-285750">
              <a:buFont typeface="Arial" panose="020B0604020202020204" pitchFamily="34" charset="0"/>
              <a:buChar char="•"/>
            </a:pPr>
            <a:r>
              <a:rPr lang="en-US" sz="2400" dirty="0" smtClean="0"/>
              <a:t>🔍 Extra Focus</a:t>
            </a:r>
          </a:p>
          <a:p>
            <a:pPr marL="285750" indent="-285750">
              <a:buFont typeface="Arial" panose="020B0604020202020204" pitchFamily="34" charset="0"/>
              <a:buChar char="•"/>
            </a:pPr>
            <a:r>
              <a:rPr lang="en-US" sz="2400" dirty="0" smtClean="0"/>
              <a:t>∡ Concept from Different Angle</a:t>
            </a:r>
          </a:p>
          <a:p>
            <a:pPr marL="285750" indent="-285750">
              <a:buFont typeface="Arial" panose="020B0604020202020204" pitchFamily="34" charset="0"/>
              <a:buChar char="•"/>
            </a:pPr>
            <a:r>
              <a:rPr lang="en-US" sz="2400" dirty="0" smtClean="0"/>
              <a:t>🆕</a:t>
            </a:r>
            <a:r>
              <a:rPr lang="en-US" sz="2400" dirty="0"/>
              <a:t> </a:t>
            </a:r>
            <a:r>
              <a:rPr lang="en-US" sz="2400" dirty="0" smtClean="0"/>
              <a:t>Completely </a:t>
            </a:r>
            <a:r>
              <a:rPr lang="en-US" sz="2400" dirty="0"/>
              <a:t>New </a:t>
            </a:r>
            <a:r>
              <a:rPr lang="en-US" sz="2400" dirty="0" smtClean="0"/>
              <a:t>Concept</a:t>
            </a:r>
            <a:endParaRPr lang="en-US" sz="2400" dirty="0"/>
          </a:p>
          <a:p>
            <a:pPr marL="285750" indent="-285750">
              <a:buFont typeface="Arial" panose="020B0604020202020204" pitchFamily="34" charset="0"/>
              <a:buChar char="•"/>
            </a:pPr>
            <a:r>
              <a:rPr lang="en-US" sz="2400" spc="20" dirty="0" smtClean="0">
                <a:latin typeface="Arial"/>
                <a:cs typeface="Arial"/>
              </a:rPr>
              <a:t>⚙ </a:t>
            </a:r>
            <a:r>
              <a:rPr lang="en-US" sz="2400" dirty="0" smtClean="0"/>
              <a:t>Inner Workings/Why does this work? </a:t>
            </a:r>
          </a:p>
          <a:p>
            <a:pPr marL="285750" indent="-285750">
              <a:buFont typeface="Arial" panose="020B0604020202020204" pitchFamily="34" charset="0"/>
              <a:buChar char="•"/>
            </a:pPr>
            <a:r>
              <a:rPr lang="en-US" sz="2400" dirty="0" smtClean="0"/>
              <a:t>👫</a:t>
            </a:r>
            <a:r>
              <a:rPr lang="en-US" sz="2400" b="1" dirty="0"/>
              <a:t> </a:t>
            </a:r>
            <a:r>
              <a:rPr lang="en-US" sz="2400" dirty="0" smtClean="0"/>
              <a:t>Relationships Between Concepts</a:t>
            </a:r>
          </a:p>
          <a:p>
            <a:pPr marL="285750" indent="-285750">
              <a:buFont typeface="Arial" panose="020B0604020202020204" pitchFamily="34" charset="0"/>
              <a:buChar char="•"/>
            </a:pPr>
            <a:r>
              <a:rPr lang="en-US" sz="2400" dirty="0"/>
              <a:t>🔮 </a:t>
            </a:r>
            <a:r>
              <a:rPr lang="en-US" sz="2400" dirty="0" smtClean="0"/>
              <a:t>Building Intuition</a:t>
            </a:r>
          </a:p>
          <a:p>
            <a:pPr marL="285750" indent="-285750">
              <a:buFont typeface="Arial" panose="020B0604020202020204" pitchFamily="34" charset="0"/>
              <a:buChar char="•"/>
            </a:pPr>
            <a:r>
              <a:rPr lang="en-US" sz="2400" dirty="0"/>
              <a:t>✋ Hands-On </a:t>
            </a:r>
            <a:r>
              <a:rPr lang="en-US" sz="2400" dirty="0" smtClean="0"/>
              <a:t>Exercises</a:t>
            </a:r>
          </a:p>
          <a:p>
            <a:pPr marL="285750" indent="-285750">
              <a:buFont typeface="Arial" panose="020B0604020202020204" pitchFamily="34" charset="0"/>
              <a:buChar char="•"/>
            </a:pPr>
            <a:r>
              <a:rPr lang="en-US" sz="2400" dirty="0" smtClean="0"/>
              <a:t>🙃 Common Misconceptions</a:t>
            </a:r>
          </a:p>
          <a:p>
            <a:pPr marL="285750" indent="-285750">
              <a:buFont typeface="Arial" panose="020B0604020202020204" pitchFamily="34" charset="0"/>
              <a:buChar char="•"/>
            </a:pPr>
            <a:r>
              <a:rPr lang="en-US" sz="2400" dirty="0" smtClean="0"/>
              <a:t>🖳 Coding</a:t>
            </a:r>
          </a:p>
          <a:p>
            <a:pPr marL="285750" indent="-285750">
              <a:buFont typeface="Arial" panose="020B0604020202020204" pitchFamily="34" charset="0"/>
              <a:buChar char="•"/>
            </a:pPr>
            <a:r>
              <a:rPr lang="en-US" sz="2400" dirty="0" smtClean="0"/>
              <a:t>🎰 Game</a:t>
            </a:r>
            <a:endParaRPr lang="en-US" sz="2400" dirty="0"/>
          </a:p>
        </p:txBody>
      </p:sp>
      <p:sp>
        <p:nvSpPr>
          <p:cNvPr id="3" name="Right Arrow 2"/>
          <p:cNvSpPr/>
          <p:nvPr/>
        </p:nvSpPr>
        <p:spPr>
          <a:xfrm>
            <a:off x="4257964" y="3020291"/>
            <a:ext cx="2068945" cy="1599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is class different from the videos?</a:t>
            </a:r>
            <a:endParaRPr lang="en-US" b="1" dirty="0"/>
          </a:p>
        </p:txBody>
      </p:sp>
      <p:pic>
        <p:nvPicPr>
          <p:cNvPr id="3074" name="Picture 2" descr="Yellow and Black Heavy Equipment Near Unfinished Bui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6775" y="4688018"/>
            <a:ext cx="2920134" cy="202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5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684635" y="1507467"/>
            <a:ext cx="2948709" cy="2862322"/>
          </a:xfrm>
          <a:prstGeom prst="rect">
            <a:avLst/>
          </a:prstGeom>
          <a:noFill/>
          <a:ln>
            <a:solidFill>
              <a:schemeClr val="tx1"/>
            </a:solidFill>
          </a:ln>
        </p:spPr>
        <p:txBody>
          <a:bodyPr wrap="square" rtlCol="0">
            <a:spAutoFit/>
          </a:bodyPr>
          <a:lstStyle/>
          <a:p>
            <a:r>
              <a:rPr lang="en-US" sz="2000" b="1" i="1" dirty="0" smtClean="0"/>
              <a:t>Before each unit begins:</a:t>
            </a:r>
          </a:p>
          <a:p>
            <a:pPr marL="342900" indent="-342900">
              <a:buFont typeface="+mj-lt"/>
              <a:buAutoNum type="arabicPeriod"/>
            </a:pPr>
            <a:r>
              <a:rPr lang="en-US" sz="2000" i="1" dirty="0" smtClean="0"/>
              <a:t>Watch and take notes on assigned Unit Coursera videos. (YOU ONLY NEED TO WATCH THE VIDEOS)</a:t>
            </a:r>
          </a:p>
          <a:p>
            <a:pPr marL="342900" indent="-342900">
              <a:buFont typeface="+mj-lt"/>
              <a:buAutoNum type="arabicPeriod"/>
            </a:pPr>
            <a:endParaRPr lang="en-US" sz="2000" i="1" dirty="0" smtClean="0"/>
          </a:p>
          <a:p>
            <a:pPr marL="342900" indent="-342900">
              <a:buFont typeface="+mj-lt"/>
              <a:buAutoNum type="arabicPeriod"/>
            </a:pPr>
            <a:r>
              <a:rPr lang="en-US" sz="2000" i="1" dirty="0" smtClean="0"/>
              <a:t>Can read book for clarification.</a:t>
            </a:r>
            <a:endParaRPr lang="en-US" sz="2000" i="1" dirty="0"/>
          </a:p>
        </p:txBody>
      </p:sp>
      <p:cxnSp>
        <p:nvCxnSpPr>
          <p:cNvPr id="8" name="Straight Arrow Connector 7"/>
          <p:cNvCxnSpPr>
            <a:stCxn id="6" idx="1"/>
          </p:cNvCxnSpPr>
          <p:nvPr/>
        </p:nvCxnSpPr>
        <p:spPr>
          <a:xfrm flipH="1">
            <a:off x="4294909" y="2938628"/>
            <a:ext cx="4389726" cy="90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6" idx="1"/>
          </p:cNvCxnSpPr>
          <p:nvPr/>
        </p:nvCxnSpPr>
        <p:spPr>
          <a:xfrm flipH="1">
            <a:off x="4913745" y="2938628"/>
            <a:ext cx="3770890" cy="2000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3"/>
          <a:stretch>
            <a:fillRect/>
          </a:stretch>
        </p:blipFill>
        <p:spPr>
          <a:xfrm>
            <a:off x="8485250" y="4469504"/>
            <a:ext cx="3384423" cy="2142433"/>
          </a:xfrm>
          <a:prstGeom prst="rect">
            <a:avLst/>
          </a:prstGeom>
        </p:spPr>
      </p:pic>
      <p:sp>
        <p:nvSpPr>
          <p:cNvPr id="3" name="Rectangle 2"/>
          <p:cNvSpPr/>
          <p:nvPr/>
        </p:nvSpPr>
        <p:spPr>
          <a:xfrm>
            <a:off x="1541022" y="1725101"/>
            <a:ext cx="5363328" cy="338554"/>
          </a:xfrm>
          <a:prstGeom prst="rect">
            <a:avLst/>
          </a:prstGeom>
        </p:spPr>
        <p:txBody>
          <a:bodyPr wrap="none">
            <a:spAutoFit/>
          </a:bodyPr>
          <a:lstStyle/>
          <a:p>
            <a:pPr lvl="1"/>
            <a:r>
              <a:rPr lang="en-US" sz="1600" dirty="0">
                <a:hlinkClick r:id="rId4"/>
              </a:rPr>
              <a:t>https://www2.stat.duke.edu/courses/Fall19/sta101.001/</a:t>
            </a:r>
            <a:endParaRPr lang="en-US" sz="1600" dirty="0"/>
          </a:p>
        </p:txBody>
      </p:sp>
    </p:spTree>
    <p:extLst>
      <p:ext uri="{BB962C8B-B14F-4D97-AF65-F5344CB8AC3E}">
        <p14:creationId xmlns:p14="http://schemas.microsoft.com/office/powerpoint/2010/main" val="220564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903999" y="214376"/>
            <a:ext cx="3288001" cy="6555641"/>
          </a:xfrm>
          <a:prstGeom prst="rect">
            <a:avLst/>
          </a:prstGeom>
          <a:noFill/>
          <a:ln>
            <a:solidFill>
              <a:schemeClr val="tx1"/>
            </a:solidFill>
          </a:ln>
        </p:spPr>
        <p:txBody>
          <a:bodyPr wrap="square" rtlCol="0">
            <a:spAutoFit/>
          </a:bodyPr>
          <a:lstStyle/>
          <a:p>
            <a:r>
              <a:rPr lang="en-US" sz="2000" b="1" i="1" dirty="0" smtClean="0"/>
              <a:t>When a new Unit Begins:</a:t>
            </a:r>
          </a:p>
          <a:p>
            <a:pPr marL="342900" indent="-342900">
              <a:buFont typeface="+mj-lt"/>
              <a:buAutoNum type="arabicPeriod"/>
            </a:pPr>
            <a:r>
              <a:rPr lang="en-US" sz="2000" i="1" dirty="0" smtClean="0"/>
              <a:t>Take a </a:t>
            </a:r>
            <a:r>
              <a:rPr lang="en-US" sz="2000" b="1" i="1" dirty="0" smtClean="0">
                <a:solidFill>
                  <a:srgbClr val="0070C0"/>
                </a:solidFill>
              </a:rPr>
              <a:t>Readiness Assessment </a:t>
            </a:r>
            <a:r>
              <a:rPr lang="en-US" sz="2000" i="1" dirty="0" smtClean="0"/>
              <a:t>in Class (10%).</a:t>
            </a:r>
          </a:p>
          <a:p>
            <a:pPr marL="914400" lvl="1" indent="-457200">
              <a:buFont typeface="+mj-lt"/>
              <a:buAutoNum type="alphaLcParenR"/>
            </a:pPr>
            <a:r>
              <a:rPr lang="en-US" sz="2000" i="1" u="sng" dirty="0" smtClean="0"/>
              <a:t>Individual Part</a:t>
            </a:r>
          </a:p>
          <a:p>
            <a:pPr marL="1371600" lvl="2" indent="-457200">
              <a:buFont typeface="Arial" panose="020B0604020202020204" pitchFamily="34" charset="0"/>
              <a:buChar char="•"/>
            </a:pPr>
            <a:r>
              <a:rPr lang="en-US" sz="2000" i="1" dirty="0" smtClean="0"/>
              <a:t>7.5%</a:t>
            </a:r>
          </a:p>
          <a:p>
            <a:pPr marL="1371600" lvl="2" indent="-457200">
              <a:buFont typeface="Arial" panose="020B0604020202020204" pitchFamily="34" charset="0"/>
              <a:buChar char="•"/>
            </a:pPr>
            <a:r>
              <a:rPr lang="en-US" sz="2000" i="1" dirty="0" smtClean="0"/>
              <a:t>15 minutes</a:t>
            </a:r>
          </a:p>
          <a:p>
            <a:pPr lvl="1"/>
            <a:endParaRPr lang="en-US" sz="2000" i="1" dirty="0" smtClean="0"/>
          </a:p>
          <a:p>
            <a:pPr marL="914400" lvl="1" indent="-457200">
              <a:buFont typeface="+mj-lt"/>
              <a:buAutoNum type="alphaLcParenR"/>
            </a:pPr>
            <a:r>
              <a:rPr lang="en-US" sz="2000" i="1" u="sng" dirty="0" smtClean="0"/>
              <a:t>Group Part</a:t>
            </a:r>
          </a:p>
          <a:p>
            <a:pPr marL="1371600" lvl="2" indent="-457200">
              <a:buFont typeface="Arial" panose="020B0604020202020204" pitchFamily="34" charset="0"/>
              <a:buChar char="•"/>
            </a:pPr>
            <a:r>
              <a:rPr lang="en-US" sz="2000" i="1" dirty="0" smtClean="0"/>
              <a:t>2.5</a:t>
            </a:r>
            <a:r>
              <a:rPr lang="en-US" sz="2000" i="1" dirty="0"/>
              <a:t>%</a:t>
            </a:r>
          </a:p>
          <a:p>
            <a:pPr marL="1371600" lvl="2" indent="-457200">
              <a:buFont typeface="Arial" panose="020B0604020202020204" pitchFamily="34" charset="0"/>
              <a:buChar char="•"/>
            </a:pPr>
            <a:r>
              <a:rPr lang="en-US" sz="2000" i="1" dirty="0" smtClean="0"/>
              <a:t>10 minutes</a:t>
            </a:r>
            <a:endParaRPr lang="en-US" sz="2000" i="1" dirty="0"/>
          </a:p>
          <a:p>
            <a:pPr marL="914400" lvl="1" indent="-457200">
              <a:buFont typeface="+mj-lt"/>
              <a:buAutoNum type="alphaLcParenR"/>
            </a:pPr>
            <a:endParaRPr lang="en-US" sz="2000" i="1" dirty="0" smtClean="0"/>
          </a:p>
          <a:p>
            <a:pPr marL="914400" lvl="1" indent="-457200">
              <a:buFont typeface="+mj-lt"/>
              <a:buAutoNum type="alphaLcParenR"/>
            </a:pPr>
            <a:endParaRPr lang="en-US" sz="2000" i="1" dirty="0"/>
          </a:p>
          <a:p>
            <a:pPr marL="914400" lvl="1" indent="-457200">
              <a:buFont typeface="+mj-lt"/>
              <a:buAutoNum type="alphaLcParenR"/>
            </a:pPr>
            <a:endParaRPr lang="en-US" sz="2000" i="1" dirty="0" smtClean="0"/>
          </a:p>
          <a:p>
            <a:pPr marL="914400" lvl="1" indent="-457200">
              <a:buFont typeface="+mj-lt"/>
              <a:buAutoNum type="alphaLcParenR"/>
            </a:pPr>
            <a:endParaRPr lang="en-US" sz="2000" i="1" dirty="0"/>
          </a:p>
          <a:p>
            <a:pPr marL="914400" lvl="1" indent="-457200">
              <a:buFont typeface="+mj-lt"/>
              <a:buAutoNum type="alphaLcParenR"/>
            </a:pPr>
            <a:endParaRPr lang="en-US" sz="2000" i="1" dirty="0" smtClean="0"/>
          </a:p>
          <a:p>
            <a:pPr marL="914400" lvl="1" indent="-457200">
              <a:buFont typeface="+mj-lt"/>
              <a:buAutoNum type="alphaLcParenR"/>
            </a:pPr>
            <a:endParaRPr lang="en-US" sz="2000" i="1" dirty="0"/>
          </a:p>
          <a:p>
            <a:pPr marL="914400" lvl="1" indent="-457200">
              <a:buFont typeface="+mj-lt"/>
              <a:buAutoNum type="alphaLcParenR"/>
            </a:pPr>
            <a:endParaRPr lang="en-US" sz="2000" i="1" dirty="0" smtClean="0"/>
          </a:p>
          <a:p>
            <a:pPr marL="914400" lvl="1" indent="-457200">
              <a:buFont typeface="+mj-lt"/>
              <a:buAutoNum type="alphaLcParenR"/>
            </a:pPr>
            <a:endParaRPr lang="en-US" sz="2000" i="1" dirty="0"/>
          </a:p>
          <a:p>
            <a:pPr marL="914400" lvl="1" indent="-457200">
              <a:buFont typeface="+mj-lt"/>
              <a:buAutoNum type="alphaLcParenR"/>
            </a:pPr>
            <a:endParaRPr lang="en-US" sz="2000" i="1" dirty="0" smtClean="0"/>
          </a:p>
          <a:p>
            <a:pPr marL="914400" lvl="1" indent="-457200">
              <a:buFont typeface="+mj-lt"/>
              <a:buAutoNum type="alphaLcParenR"/>
            </a:pPr>
            <a:endParaRPr lang="en-US" sz="2000" i="1" dirty="0"/>
          </a:p>
        </p:txBody>
      </p:sp>
      <p:cxnSp>
        <p:nvCxnSpPr>
          <p:cNvPr id="8" name="Straight Arrow Connector 7"/>
          <p:cNvCxnSpPr>
            <a:stCxn id="6" idx="1"/>
          </p:cNvCxnSpPr>
          <p:nvPr/>
        </p:nvCxnSpPr>
        <p:spPr>
          <a:xfrm flipH="1">
            <a:off x="2244437" y="3492197"/>
            <a:ext cx="6659562" cy="5348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8966849" y="3646084"/>
            <a:ext cx="3162300" cy="3095625"/>
          </a:xfrm>
          <a:prstGeom prst="rect">
            <a:avLst/>
          </a:prstGeom>
        </p:spPr>
      </p:pic>
      <p:pic>
        <p:nvPicPr>
          <p:cNvPr id="1028" name="Picture 4" descr="https://images-na.ssl-images-amazon.com/images/I/312W12USCmL._SX158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1517" y="704250"/>
            <a:ext cx="633592" cy="19641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41022" y="1725101"/>
            <a:ext cx="5363328" cy="338554"/>
          </a:xfrm>
          <a:prstGeom prst="rect">
            <a:avLst/>
          </a:prstGeom>
        </p:spPr>
        <p:txBody>
          <a:bodyPr wrap="none">
            <a:spAutoFit/>
          </a:bodyPr>
          <a:lstStyle/>
          <a:p>
            <a:pPr lvl="1"/>
            <a:r>
              <a:rPr lang="en-US" sz="1600" dirty="0">
                <a:hlinkClick r:id="rId5"/>
              </a:rPr>
              <a:t>https://www2.stat.duke.edu/courses/Fall19/sta101.001/</a:t>
            </a:r>
            <a:endParaRPr lang="en-US" sz="1600" dirty="0"/>
          </a:p>
        </p:txBody>
      </p:sp>
    </p:spTree>
    <p:extLst>
      <p:ext uri="{BB962C8B-B14F-4D97-AF65-F5344CB8AC3E}">
        <p14:creationId xmlns:p14="http://schemas.microsoft.com/office/powerpoint/2010/main" val="142633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903999" y="214376"/>
            <a:ext cx="3288001" cy="6247864"/>
          </a:xfrm>
          <a:prstGeom prst="rect">
            <a:avLst/>
          </a:prstGeom>
          <a:noFill/>
          <a:ln>
            <a:solidFill>
              <a:schemeClr val="tx1"/>
            </a:solidFill>
          </a:ln>
        </p:spPr>
        <p:txBody>
          <a:bodyPr wrap="square" rtlCol="0">
            <a:spAutoFit/>
          </a:bodyPr>
          <a:lstStyle/>
          <a:p>
            <a:r>
              <a:rPr lang="en-US" sz="2000" b="1" i="1" dirty="0" smtClean="0"/>
              <a:t>When a new Unit Begins:</a:t>
            </a:r>
          </a:p>
          <a:p>
            <a:pPr marL="342900" indent="-342900">
              <a:buFont typeface="+mj-lt"/>
              <a:buAutoNum type="arabicPeriod"/>
            </a:pPr>
            <a:r>
              <a:rPr lang="en-US" sz="2000" i="1" dirty="0" smtClean="0"/>
              <a:t>Take a </a:t>
            </a:r>
            <a:r>
              <a:rPr lang="en-US" sz="2000" b="1" i="1" dirty="0" smtClean="0">
                <a:solidFill>
                  <a:srgbClr val="0070C0"/>
                </a:solidFill>
              </a:rPr>
              <a:t>Readiness Assessment </a:t>
            </a:r>
            <a:r>
              <a:rPr lang="en-US" sz="2000" i="1" dirty="0" smtClean="0"/>
              <a:t>in Class (10%).</a:t>
            </a:r>
          </a:p>
          <a:p>
            <a:pPr marL="800100" lvl="1" indent="-342900">
              <a:buFont typeface="Arial" panose="020B0604020202020204" pitchFamily="34" charset="0"/>
              <a:buChar char="•"/>
            </a:pPr>
            <a:r>
              <a:rPr lang="en-US" sz="2000" i="1" dirty="0" smtClean="0"/>
              <a:t>Always 10 MC questions</a:t>
            </a:r>
          </a:p>
          <a:p>
            <a:pPr marL="800100" lvl="1" indent="-342900">
              <a:buFont typeface="Arial" panose="020B0604020202020204" pitchFamily="34" charset="0"/>
              <a:buChar char="•"/>
            </a:pPr>
            <a:r>
              <a:rPr lang="en-US" sz="2000" i="1" dirty="0" smtClean="0"/>
              <a:t>NO </a:t>
            </a:r>
            <a:r>
              <a:rPr lang="en-US" sz="2000" i="1" dirty="0" smtClean="0"/>
              <a:t>MAKE UPS OR RESCHEDULES</a:t>
            </a:r>
          </a:p>
          <a:p>
            <a:pPr marL="800100" lvl="1" indent="-342900">
              <a:buFont typeface="Arial" panose="020B0604020202020204" pitchFamily="34" charset="0"/>
              <a:buChar char="•"/>
            </a:pPr>
            <a:r>
              <a:rPr lang="en-US" sz="2000" i="1" dirty="0" smtClean="0"/>
              <a:t>Drop the lowest 2 Readiness Assessments.</a:t>
            </a:r>
          </a:p>
          <a:p>
            <a:pPr marL="800100" lvl="1" indent="-342900">
              <a:buFont typeface="Arial" panose="020B0604020202020204" pitchFamily="34" charset="0"/>
              <a:buChar char="•"/>
            </a:pPr>
            <a:r>
              <a:rPr lang="en-US" sz="2000" i="1" dirty="0" smtClean="0"/>
              <a:t>Let me know if you are going to miss a 3</a:t>
            </a:r>
            <a:r>
              <a:rPr lang="en-US" sz="2000" i="1" baseline="30000" dirty="0" smtClean="0"/>
              <a:t>rd</a:t>
            </a:r>
            <a:r>
              <a:rPr lang="en-US" sz="2000" i="1" dirty="0"/>
              <a:t> </a:t>
            </a:r>
            <a:r>
              <a:rPr lang="en-US" sz="2000" i="1" dirty="0" smtClean="0"/>
              <a:t>+ RA for health reasons, religious holidays, or sports obligations.</a:t>
            </a:r>
          </a:p>
          <a:p>
            <a:pPr marL="914400" lvl="1" indent="-457200">
              <a:buFont typeface="+mj-lt"/>
              <a:buAutoNum type="alphaLcParenR"/>
            </a:pPr>
            <a:endParaRPr lang="en-US" sz="2000" i="1" dirty="0"/>
          </a:p>
          <a:p>
            <a:pPr marL="914400" lvl="1" indent="-457200">
              <a:buFont typeface="+mj-lt"/>
              <a:buAutoNum type="alphaLcParenR"/>
            </a:pPr>
            <a:endParaRPr lang="en-US" sz="2000" i="1" dirty="0" smtClean="0"/>
          </a:p>
          <a:p>
            <a:pPr marL="914400" lvl="1" indent="-457200">
              <a:buFont typeface="+mj-lt"/>
              <a:buAutoNum type="alphaLcParenR"/>
            </a:pPr>
            <a:endParaRPr lang="en-US" sz="2000" i="1" dirty="0"/>
          </a:p>
        </p:txBody>
      </p:sp>
      <p:cxnSp>
        <p:nvCxnSpPr>
          <p:cNvPr id="8" name="Straight Arrow Connector 7"/>
          <p:cNvCxnSpPr>
            <a:stCxn id="6" idx="1"/>
          </p:cNvCxnSpPr>
          <p:nvPr/>
        </p:nvCxnSpPr>
        <p:spPr>
          <a:xfrm flipH="1">
            <a:off x="2244437" y="3338308"/>
            <a:ext cx="6659562" cy="68874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541022" y="1725101"/>
            <a:ext cx="5363328" cy="338554"/>
          </a:xfrm>
          <a:prstGeom prst="rect">
            <a:avLst/>
          </a:prstGeom>
        </p:spPr>
        <p:txBody>
          <a:bodyPr wrap="none">
            <a:spAutoFit/>
          </a:bodyPr>
          <a:lstStyle/>
          <a:p>
            <a:pPr lvl="1"/>
            <a:r>
              <a:rPr lang="en-US" sz="1600" dirty="0">
                <a:hlinkClick r:id="rId3"/>
              </a:rPr>
              <a:t>https://www2.stat.duke.edu/courses/Fall19/sta101.001/</a:t>
            </a:r>
            <a:endParaRPr lang="en-US" sz="1600" dirty="0"/>
          </a:p>
        </p:txBody>
      </p:sp>
    </p:spTree>
    <p:extLst>
      <p:ext uri="{BB962C8B-B14F-4D97-AF65-F5344CB8AC3E}">
        <p14:creationId xmlns:p14="http://schemas.microsoft.com/office/powerpoint/2010/main" val="233460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684635" y="1507467"/>
            <a:ext cx="2948709" cy="2554545"/>
          </a:xfrm>
          <a:prstGeom prst="rect">
            <a:avLst/>
          </a:prstGeom>
          <a:noFill/>
          <a:ln>
            <a:solidFill>
              <a:schemeClr val="tx1"/>
            </a:solidFill>
          </a:ln>
        </p:spPr>
        <p:txBody>
          <a:bodyPr wrap="square" rtlCol="0">
            <a:spAutoFit/>
          </a:bodyPr>
          <a:lstStyle/>
          <a:p>
            <a:r>
              <a:rPr lang="en-US" sz="2000" b="1" i="1" dirty="0" smtClean="0"/>
              <a:t>During a Unit in Lecture:</a:t>
            </a:r>
          </a:p>
          <a:p>
            <a:pPr marL="342900" indent="-342900">
              <a:buFont typeface="+mj-lt"/>
              <a:buAutoNum type="arabicPeriod"/>
            </a:pPr>
            <a:r>
              <a:rPr lang="en-US" sz="2000" i="1" dirty="0" smtClean="0"/>
              <a:t>Lectures/Clicker Questions</a:t>
            </a:r>
          </a:p>
          <a:p>
            <a:pPr marL="800100" lvl="1" indent="-342900">
              <a:buFont typeface="Arial" panose="020B0604020202020204" pitchFamily="34" charset="0"/>
              <a:buChar char="•"/>
            </a:pPr>
            <a:r>
              <a:rPr lang="en-US" sz="2000" i="1" u="sng" dirty="0" smtClean="0"/>
              <a:t>Individual</a:t>
            </a:r>
          </a:p>
          <a:p>
            <a:pPr marL="342900" indent="-342900">
              <a:buFont typeface="+mj-lt"/>
              <a:buAutoNum type="arabicPeriod"/>
            </a:pPr>
            <a:r>
              <a:rPr lang="en-US" sz="2000" b="1" i="1" dirty="0" smtClean="0">
                <a:solidFill>
                  <a:srgbClr val="0070C0"/>
                </a:solidFill>
              </a:rPr>
              <a:t>Application Exercises (Part of Participation Grade-5%)</a:t>
            </a:r>
          </a:p>
          <a:p>
            <a:pPr marL="800100" lvl="1" indent="-342900">
              <a:buFont typeface="Arial" panose="020B0604020202020204" pitchFamily="34" charset="0"/>
              <a:buChar char="•"/>
            </a:pPr>
            <a:r>
              <a:rPr lang="en-US" sz="2000" i="1" u="sng" dirty="0" smtClean="0">
                <a:solidFill>
                  <a:srgbClr val="0070C0"/>
                </a:solidFill>
              </a:rPr>
              <a:t>Group work</a:t>
            </a:r>
            <a:endParaRPr lang="en-US" sz="2000" i="1" u="sng" dirty="0">
              <a:solidFill>
                <a:srgbClr val="0070C0"/>
              </a:solidFill>
            </a:endParaRPr>
          </a:p>
        </p:txBody>
      </p:sp>
      <p:cxnSp>
        <p:nvCxnSpPr>
          <p:cNvPr id="8" name="Straight Arrow Connector 7"/>
          <p:cNvCxnSpPr>
            <a:stCxn id="6" idx="1"/>
          </p:cNvCxnSpPr>
          <p:nvPr/>
        </p:nvCxnSpPr>
        <p:spPr>
          <a:xfrm flipH="1">
            <a:off x="4784437" y="2784740"/>
            <a:ext cx="3900198" cy="1131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6" idx="1"/>
          </p:cNvCxnSpPr>
          <p:nvPr/>
        </p:nvCxnSpPr>
        <p:spPr>
          <a:xfrm flipH="1">
            <a:off x="6391565" y="2784740"/>
            <a:ext cx="2293070" cy="1131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4" descr="https://images-na.ssl-images-amazon.com/images/I/312W12USCmL._SX158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2153" y="447850"/>
            <a:ext cx="633592" cy="19641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41022" y="1725101"/>
            <a:ext cx="5363328" cy="338554"/>
          </a:xfrm>
          <a:prstGeom prst="rect">
            <a:avLst/>
          </a:prstGeom>
        </p:spPr>
        <p:txBody>
          <a:bodyPr wrap="none">
            <a:spAutoFit/>
          </a:bodyPr>
          <a:lstStyle/>
          <a:p>
            <a:pPr lvl="1"/>
            <a:r>
              <a:rPr lang="en-US" sz="1600" dirty="0">
                <a:hlinkClick r:id="rId4"/>
              </a:rPr>
              <a:t>https://www2.stat.duke.edu/courses/Fall19/sta101.001/</a:t>
            </a:r>
            <a:endParaRPr lang="en-US" sz="1600" dirty="0"/>
          </a:p>
        </p:txBody>
      </p:sp>
    </p:spTree>
    <p:extLst>
      <p:ext uri="{BB962C8B-B14F-4D97-AF65-F5344CB8AC3E}">
        <p14:creationId xmlns:p14="http://schemas.microsoft.com/office/powerpoint/2010/main" val="100784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684635" y="1507467"/>
            <a:ext cx="2948709" cy="4093428"/>
          </a:xfrm>
          <a:prstGeom prst="rect">
            <a:avLst/>
          </a:prstGeom>
          <a:noFill/>
          <a:ln>
            <a:solidFill>
              <a:schemeClr val="tx1"/>
            </a:solidFill>
          </a:ln>
        </p:spPr>
        <p:txBody>
          <a:bodyPr wrap="square" rtlCol="0">
            <a:spAutoFit/>
          </a:bodyPr>
          <a:lstStyle/>
          <a:p>
            <a:r>
              <a:rPr lang="en-US" sz="2000" b="1" i="1" dirty="0" smtClean="0"/>
              <a:t>During a Unit in Lecture:</a:t>
            </a:r>
          </a:p>
          <a:p>
            <a:pPr marL="342900" indent="-342900">
              <a:buFont typeface="+mj-lt"/>
              <a:buAutoNum type="arabicPeriod"/>
            </a:pPr>
            <a:r>
              <a:rPr lang="en-US" sz="2000" b="1" i="1" dirty="0" smtClean="0">
                <a:solidFill>
                  <a:srgbClr val="0070C0"/>
                </a:solidFill>
              </a:rPr>
              <a:t>Lecture Attendance (Part of Participation Grade)</a:t>
            </a:r>
          </a:p>
          <a:p>
            <a:pPr marL="800100" lvl="1" indent="-342900">
              <a:buFont typeface="Arial" panose="020B0604020202020204" pitchFamily="34" charset="0"/>
              <a:buChar char="•"/>
            </a:pPr>
            <a:r>
              <a:rPr lang="en-US" sz="2000" i="1" dirty="0" smtClean="0">
                <a:solidFill>
                  <a:srgbClr val="0070C0"/>
                </a:solidFill>
              </a:rPr>
              <a:t>You are allowed to miss </a:t>
            </a:r>
            <a:r>
              <a:rPr lang="en-US" sz="2000" i="1" u="sng" dirty="0" smtClean="0">
                <a:solidFill>
                  <a:srgbClr val="0070C0"/>
                </a:solidFill>
              </a:rPr>
              <a:t>three</a:t>
            </a:r>
            <a:r>
              <a:rPr lang="en-US" sz="2000" i="1" dirty="0" smtClean="0">
                <a:solidFill>
                  <a:srgbClr val="0070C0"/>
                </a:solidFill>
              </a:rPr>
              <a:t> lectures with no penalty</a:t>
            </a:r>
            <a:r>
              <a:rPr lang="en-US" sz="2000" i="1" dirty="0" smtClean="0">
                <a:solidFill>
                  <a:srgbClr val="0070C0"/>
                </a:solidFill>
              </a:rPr>
              <a:t>.</a:t>
            </a:r>
          </a:p>
          <a:p>
            <a:pPr marL="800100" lvl="1" indent="-342900">
              <a:buFont typeface="Arial" panose="020B0604020202020204" pitchFamily="34" charset="0"/>
              <a:buChar char="•"/>
            </a:pPr>
            <a:r>
              <a:rPr lang="en-US" sz="2000" i="1" dirty="0" smtClean="0">
                <a:solidFill>
                  <a:srgbClr val="0070C0"/>
                </a:solidFill>
              </a:rPr>
              <a:t>You must answer 75% of clicker questions to count as having attended the lecture.</a:t>
            </a:r>
            <a:endParaRPr lang="en-US" sz="2000" i="1" dirty="0" smtClean="0">
              <a:solidFill>
                <a:srgbClr val="0070C0"/>
              </a:solidFill>
            </a:endParaRPr>
          </a:p>
          <a:p>
            <a:pPr lvl="1"/>
            <a:endParaRPr lang="en-US" sz="2000" i="1" dirty="0">
              <a:solidFill>
                <a:srgbClr val="0070C0"/>
              </a:solidFill>
            </a:endParaRPr>
          </a:p>
        </p:txBody>
      </p:sp>
      <p:cxnSp>
        <p:nvCxnSpPr>
          <p:cNvPr id="8" name="Straight Arrow Connector 7"/>
          <p:cNvCxnSpPr>
            <a:stCxn id="6" idx="1"/>
          </p:cNvCxnSpPr>
          <p:nvPr/>
        </p:nvCxnSpPr>
        <p:spPr>
          <a:xfrm flipH="1">
            <a:off x="4784437" y="3554181"/>
            <a:ext cx="3900198" cy="362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541022" y="1725101"/>
            <a:ext cx="5363328" cy="338554"/>
          </a:xfrm>
          <a:prstGeom prst="rect">
            <a:avLst/>
          </a:prstGeom>
        </p:spPr>
        <p:txBody>
          <a:bodyPr wrap="none">
            <a:spAutoFit/>
          </a:bodyPr>
          <a:lstStyle/>
          <a:p>
            <a:pPr lvl="1"/>
            <a:r>
              <a:rPr lang="en-US" sz="1600" dirty="0">
                <a:hlinkClick r:id="rId3"/>
              </a:rPr>
              <a:t>https://www2.stat.duke.edu/courses/Fall19/sta101.001/</a:t>
            </a:r>
            <a:endParaRPr lang="en-US" sz="1600" dirty="0"/>
          </a:p>
        </p:txBody>
      </p:sp>
    </p:spTree>
    <p:extLst>
      <p:ext uri="{BB962C8B-B14F-4D97-AF65-F5344CB8AC3E}">
        <p14:creationId xmlns:p14="http://schemas.microsoft.com/office/powerpoint/2010/main" val="105466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2610" y="1352550"/>
            <a:ext cx="6848475" cy="5505450"/>
          </a:xfrm>
          <a:prstGeom prst="rect">
            <a:avLst/>
          </a:prstGeom>
        </p:spPr>
      </p:pic>
      <p:sp>
        <p:nvSpPr>
          <p:cNvPr id="5" name="TextBox 4"/>
          <p:cNvSpPr txBox="1"/>
          <p:nvPr/>
        </p:nvSpPr>
        <p:spPr>
          <a:xfrm>
            <a:off x="323045" y="151109"/>
            <a:ext cx="7324664" cy="2308324"/>
          </a:xfrm>
          <a:prstGeom prst="rect">
            <a:avLst/>
          </a:prstGeom>
          <a:noFill/>
        </p:spPr>
        <p:txBody>
          <a:bodyPr wrap="square" rtlCol="0">
            <a:spAutoFit/>
          </a:bodyPr>
          <a:lstStyle/>
          <a:p>
            <a:r>
              <a:rPr lang="en-US" sz="7200" b="1" dirty="0" smtClean="0"/>
              <a:t>What do you get out of this course?</a:t>
            </a:r>
            <a:endParaRPr lang="en-US" sz="7200" b="1" dirty="0"/>
          </a:p>
        </p:txBody>
      </p:sp>
      <p:pic>
        <p:nvPicPr>
          <p:cNvPr id="4098" name="Picture 2" descr="Time Lapse Photography of Blue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55" y="3147680"/>
            <a:ext cx="4465845" cy="2978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5760" y="2686015"/>
            <a:ext cx="2752589" cy="461665"/>
          </a:xfrm>
          <a:prstGeom prst="rect">
            <a:avLst/>
          </a:prstGeom>
          <a:noFill/>
        </p:spPr>
        <p:txBody>
          <a:bodyPr wrap="square" rtlCol="0">
            <a:spAutoFit/>
          </a:bodyPr>
          <a:lstStyle/>
          <a:p>
            <a:r>
              <a:rPr lang="en-US" sz="2400" dirty="0" smtClean="0"/>
              <a:t>Data is everywhere!</a:t>
            </a:r>
            <a:endParaRPr lang="en-US" sz="2400" dirty="0"/>
          </a:p>
        </p:txBody>
      </p:sp>
      <p:sp>
        <p:nvSpPr>
          <p:cNvPr id="7" name="TextBox 6"/>
          <p:cNvSpPr txBox="1"/>
          <p:nvPr/>
        </p:nvSpPr>
        <p:spPr>
          <a:xfrm>
            <a:off x="8956908" y="3897171"/>
            <a:ext cx="738909" cy="369332"/>
          </a:xfrm>
          <a:prstGeom prst="rect">
            <a:avLst/>
          </a:prstGeom>
          <a:noFill/>
        </p:spPr>
        <p:txBody>
          <a:bodyPr wrap="square" rtlCol="0">
            <a:spAutoFit/>
          </a:bodyPr>
          <a:lstStyle/>
          <a:p>
            <a:r>
              <a:rPr lang="en-US" dirty="0" smtClean="0"/>
              <a:t>you</a:t>
            </a:r>
            <a:endParaRPr lang="en-US" dirty="0"/>
          </a:p>
        </p:txBody>
      </p:sp>
      <p:sp>
        <p:nvSpPr>
          <p:cNvPr id="8" name="Right Arrow 7"/>
          <p:cNvSpPr/>
          <p:nvPr/>
        </p:nvSpPr>
        <p:spPr>
          <a:xfrm>
            <a:off x="4107137" y="3973331"/>
            <a:ext cx="2879644" cy="144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a:t>
            </a:r>
            <a:r>
              <a:rPr lang="en-US" dirty="0" smtClean="0"/>
              <a:t>industry + academia </a:t>
            </a:r>
            <a:r>
              <a:rPr lang="en-US" dirty="0" smtClean="0"/>
              <a:t>is looking for</a:t>
            </a:r>
            <a:endParaRPr lang="en-US" dirty="0"/>
          </a:p>
        </p:txBody>
      </p:sp>
      <p:sp>
        <p:nvSpPr>
          <p:cNvPr id="2" name="Rectangle 1"/>
          <p:cNvSpPr/>
          <p:nvPr/>
        </p:nvSpPr>
        <p:spPr>
          <a:xfrm>
            <a:off x="106155" y="6219709"/>
            <a:ext cx="9724102" cy="523220"/>
          </a:xfrm>
          <a:prstGeom prst="rect">
            <a:avLst/>
          </a:prstGeom>
        </p:spPr>
        <p:txBody>
          <a:bodyPr wrap="square">
            <a:spAutoFit/>
          </a:bodyPr>
          <a:lstStyle/>
          <a:p>
            <a:r>
              <a:rPr lang="en-US" sz="1400" dirty="0">
                <a:hlinkClick r:id="rId4"/>
              </a:rPr>
              <a:t>https://</a:t>
            </a:r>
            <a:r>
              <a:rPr lang="en-US" sz="1400" dirty="0" smtClean="0">
                <a:hlinkClick r:id="rId4"/>
              </a:rPr>
              <a:t>www.amstat.org/asa/education/Curriculum-Guidelines-for-Undergraduate-Programs-in-Statistical-Science.aspx</a:t>
            </a:r>
            <a:endParaRPr lang="en-US" sz="1400" dirty="0" smtClean="0"/>
          </a:p>
          <a:p>
            <a:endParaRPr lang="en-US" sz="1400" dirty="0"/>
          </a:p>
        </p:txBody>
      </p:sp>
    </p:spTree>
    <p:extLst>
      <p:ext uri="{BB962C8B-B14F-4D97-AF65-F5344CB8AC3E}">
        <p14:creationId xmlns:p14="http://schemas.microsoft.com/office/powerpoint/2010/main" val="3872856617"/>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684635" y="1507467"/>
            <a:ext cx="3331874" cy="5324535"/>
          </a:xfrm>
          <a:prstGeom prst="rect">
            <a:avLst/>
          </a:prstGeom>
          <a:noFill/>
          <a:ln>
            <a:solidFill>
              <a:schemeClr val="tx1"/>
            </a:solidFill>
          </a:ln>
        </p:spPr>
        <p:txBody>
          <a:bodyPr wrap="square" rtlCol="0">
            <a:spAutoFit/>
          </a:bodyPr>
          <a:lstStyle/>
          <a:p>
            <a:r>
              <a:rPr lang="en-US" sz="2000" b="1" i="1" dirty="0" smtClean="0"/>
              <a:t>End of a Unit:</a:t>
            </a:r>
          </a:p>
          <a:p>
            <a:pPr marL="342900" indent="-342900">
              <a:buFont typeface="+mj-lt"/>
              <a:buAutoNum type="arabicPeriod"/>
            </a:pPr>
            <a:r>
              <a:rPr lang="en-US" sz="2000" i="1" dirty="0" smtClean="0"/>
              <a:t>Turn in </a:t>
            </a:r>
            <a:r>
              <a:rPr lang="en-US" sz="2000" b="1" i="1" dirty="0" smtClean="0">
                <a:solidFill>
                  <a:srgbClr val="0070C0"/>
                </a:solidFill>
              </a:rPr>
              <a:t>Problem Sets (10%)</a:t>
            </a:r>
          </a:p>
          <a:p>
            <a:pPr marL="800100" lvl="1" indent="-342900">
              <a:buFont typeface="Arial" panose="020B0604020202020204" pitchFamily="34" charset="0"/>
              <a:buChar char="•"/>
            </a:pPr>
            <a:r>
              <a:rPr lang="en-US" sz="2000" i="1" u="sng" dirty="0" smtClean="0"/>
              <a:t>Individual</a:t>
            </a:r>
          </a:p>
          <a:p>
            <a:pPr marL="800100" lvl="1" indent="-342900">
              <a:buFont typeface="Arial" panose="020B0604020202020204" pitchFamily="34" charset="0"/>
              <a:buChar char="•"/>
            </a:pPr>
            <a:r>
              <a:rPr lang="en-US" sz="2000" i="1" dirty="0" smtClean="0"/>
              <a:t>Drop the lowest </a:t>
            </a:r>
            <a:r>
              <a:rPr lang="en-US" sz="2000" i="1" dirty="0" smtClean="0"/>
              <a:t>score</a:t>
            </a:r>
          </a:p>
          <a:p>
            <a:pPr marL="800100" lvl="1" indent="-342900">
              <a:buFont typeface="Arial" panose="020B0604020202020204" pitchFamily="34" charset="0"/>
              <a:buChar char="•"/>
            </a:pPr>
            <a:r>
              <a:rPr lang="en-US" sz="2000" i="1" dirty="0" smtClean="0"/>
              <a:t>Submit on Sakai Assignments.</a:t>
            </a:r>
            <a:endParaRPr lang="en-US" sz="2000" i="1" dirty="0" smtClean="0"/>
          </a:p>
          <a:p>
            <a:pPr marL="800100" lvl="1" indent="-342900">
              <a:buFont typeface="Arial" panose="020B0604020202020204" pitchFamily="34" charset="0"/>
              <a:buChar char="•"/>
            </a:pPr>
            <a:r>
              <a:rPr lang="en-US" sz="2000" i="1" dirty="0" smtClean="0"/>
              <a:t>Email me know if you miss 2 or more</a:t>
            </a:r>
            <a:r>
              <a:rPr lang="en-US" sz="2000" i="1" dirty="0" smtClean="0"/>
              <a:t>.</a:t>
            </a:r>
            <a:endParaRPr lang="en-US" sz="2000" i="1" dirty="0" smtClean="0"/>
          </a:p>
          <a:p>
            <a:pPr marL="342900" indent="-342900">
              <a:buFont typeface="+mj-lt"/>
              <a:buAutoNum type="arabicPeriod"/>
            </a:pPr>
            <a:r>
              <a:rPr lang="en-US" sz="2000" i="1" dirty="0" smtClean="0"/>
              <a:t>Take an end-of-unit </a:t>
            </a:r>
            <a:r>
              <a:rPr lang="en-US" sz="2000" b="1" i="1" dirty="0" smtClean="0">
                <a:solidFill>
                  <a:srgbClr val="0070C0"/>
                </a:solidFill>
              </a:rPr>
              <a:t>Performance Assessment (5%)</a:t>
            </a:r>
          </a:p>
          <a:p>
            <a:pPr marL="800100" lvl="1" indent="-342900">
              <a:buFont typeface="Arial" panose="020B0604020202020204" pitchFamily="34" charset="0"/>
              <a:buChar char="•"/>
            </a:pPr>
            <a:r>
              <a:rPr lang="en-US" sz="2000" i="1" u="sng" dirty="0" smtClean="0"/>
              <a:t>Individual</a:t>
            </a:r>
          </a:p>
          <a:p>
            <a:pPr marL="800100" lvl="1" indent="-342900">
              <a:buFont typeface="Arial" panose="020B0604020202020204" pitchFamily="34" charset="0"/>
              <a:buChar char="•"/>
            </a:pPr>
            <a:r>
              <a:rPr lang="en-US" sz="2000" i="1" dirty="0" smtClean="0"/>
              <a:t>Drop </a:t>
            </a:r>
            <a:r>
              <a:rPr lang="en-US" sz="2000" i="1" dirty="0"/>
              <a:t>the lowest </a:t>
            </a:r>
            <a:r>
              <a:rPr lang="en-US" sz="2000" i="1" dirty="0" smtClean="0"/>
              <a:t>score</a:t>
            </a:r>
          </a:p>
          <a:p>
            <a:pPr marL="800100" lvl="1" indent="-342900">
              <a:buFont typeface="Arial" panose="020B0604020202020204" pitchFamily="34" charset="0"/>
              <a:buChar char="•"/>
            </a:pPr>
            <a:r>
              <a:rPr lang="en-US" sz="2000" i="1" dirty="0" smtClean="0"/>
              <a:t>Take on Sakai Quizzes (30 minutes).</a:t>
            </a:r>
            <a:endParaRPr lang="en-US" sz="2000" i="1" dirty="0"/>
          </a:p>
          <a:p>
            <a:pPr marL="800100" lvl="1" indent="-342900">
              <a:buFont typeface="Arial" panose="020B0604020202020204" pitchFamily="34" charset="0"/>
              <a:buChar char="•"/>
            </a:pPr>
            <a:r>
              <a:rPr lang="en-US" sz="2000" i="1" dirty="0"/>
              <a:t>Email me know if you miss 2 or more</a:t>
            </a:r>
            <a:r>
              <a:rPr lang="en-US" sz="2000" i="1" dirty="0" smtClean="0"/>
              <a:t>.</a:t>
            </a:r>
            <a:endParaRPr lang="en-US" sz="2000" i="1" dirty="0"/>
          </a:p>
        </p:txBody>
      </p:sp>
      <p:cxnSp>
        <p:nvCxnSpPr>
          <p:cNvPr id="8" name="Straight Arrow Connector 7"/>
          <p:cNvCxnSpPr>
            <a:stCxn id="6" idx="1"/>
          </p:cNvCxnSpPr>
          <p:nvPr/>
        </p:nvCxnSpPr>
        <p:spPr>
          <a:xfrm flipH="1">
            <a:off x="2955637" y="3981152"/>
            <a:ext cx="5728998" cy="19116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6" idx="1"/>
          </p:cNvCxnSpPr>
          <p:nvPr/>
        </p:nvCxnSpPr>
        <p:spPr>
          <a:xfrm flipH="1">
            <a:off x="3925455" y="3981152"/>
            <a:ext cx="4759180" cy="2401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541022" y="1725101"/>
            <a:ext cx="5363328" cy="338554"/>
          </a:xfrm>
          <a:prstGeom prst="rect">
            <a:avLst/>
          </a:prstGeom>
        </p:spPr>
        <p:txBody>
          <a:bodyPr wrap="none">
            <a:spAutoFit/>
          </a:bodyPr>
          <a:lstStyle/>
          <a:p>
            <a:pPr lvl="1"/>
            <a:r>
              <a:rPr lang="en-US" sz="1600" dirty="0">
                <a:hlinkClick r:id="rId3"/>
              </a:rPr>
              <a:t>https://www2.stat.duke.edu/courses/Fall19/sta101.001/</a:t>
            </a:r>
            <a:endParaRPr lang="en-US" sz="1600" dirty="0"/>
          </a:p>
        </p:txBody>
      </p:sp>
    </p:spTree>
    <p:extLst>
      <p:ext uri="{BB962C8B-B14F-4D97-AF65-F5344CB8AC3E}">
        <p14:creationId xmlns:p14="http://schemas.microsoft.com/office/powerpoint/2010/main" val="144256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pic>
        <p:nvPicPr>
          <p:cNvPr id="5" name="Picture 4"/>
          <p:cNvPicPr>
            <a:picLocks noChangeAspect="1"/>
          </p:cNvPicPr>
          <p:nvPr/>
        </p:nvPicPr>
        <p:blipFill>
          <a:blip r:embed="rId2"/>
          <a:stretch>
            <a:fillRect/>
          </a:stretch>
        </p:blipFill>
        <p:spPr>
          <a:xfrm>
            <a:off x="101600" y="1618303"/>
            <a:ext cx="7911090" cy="4993634"/>
          </a:xfrm>
          <a:prstGeom prst="rect">
            <a:avLst/>
          </a:prstGeom>
        </p:spPr>
      </p:pic>
      <p:sp>
        <p:nvSpPr>
          <p:cNvPr id="6" name="TextBox 5"/>
          <p:cNvSpPr txBox="1"/>
          <p:nvPr/>
        </p:nvSpPr>
        <p:spPr>
          <a:xfrm>
            <a:off x="8684635" y="1507467"/>
            <a:ext cx="2948709" cy="2554545"/>
          </a:xfrm>
          <a:prstGeom prst="rect">
            <a:avLst/>
          </a:prstGeom>
          <a:noFill/>
          <a:ln>
            <a:solidFill>
              <a:schemeClr val="tx1"/>
            </a:solidFill>
          </a:ln>
        </p:spPr>
        <p:txBody>
          <a:bodyPr wrap="square" rtlCol="0">
            <a:spAutoFit/>
          </a:bodyPr>
          <a:lstStyle/>
          <a:p>
            <a:r>
              <a:rPr lang="en-US" sz="2000" b="1" i="1" dirty="0" smtClean="0"/>
              <a:t>Running in Parallel to Lecture Units:</a:t>
            </a:r>
          </a:p>
          <a:p>
            <a:pPr marL="342900" indent="-342900">
              <a:buFont typeface="+mj-lt"/>
              <a:buAutoNum type="arabicPeriod"/>
            </a:pPr>
            <a:r>
              <a:rPr lang="en-US" sz="2000" i="1" dirty="0" smtClean="0"/>
              <a:t>Each week go to your lab section. Begin and work on the weeks </a:t>
            </a:r>
            <a:r>
              <a:rPr lang="en-US" sz="2000" b="1" i="1" dirty="0" smtClean="0">
                <a:solidFill>
                  <a:srgbClr val="0070C0"/>
                </a:solidFill>
              </a:rPr>
              <a:t>Lab Assignments (10%) </a:t>
            </a:r>
            <a:r>
              <a:rPr lang="en-US" sz="2000" i="1" dirty="0" smtClean="0"/>
              <a:t>Submit before your next weeks lab.</a:t>
            </a:r>
            <a:endParaRPr lang="en-US" sz="2000" b="1" i="1" dirty="0" smtClean="0">
              <a:solidFill>
                <a:srgbClr val="0070C0"/>
              </a:solidFill>
            </a:endParaRPr>
          </a:p>
        </p:txBody>
      </p:sp>
      <p:cxnSp>
        <p:nvCxnSpPr>
          <p:cNvPr id="8" name="Straight Arrow Connector 7"/>
          <p:cNvCxnSpPr>
            <a:stCxn id="6" idx="1"/>
          </p:cNvCxnSpPr>
          <p:nvPr/>
        </p:nvCxnSpPr>
        <p:spPr>
          <a:xfrm flipH="1">
            <a:off x="3343564" y="2784740"/>
            <a:ext cx="5341071" cy="1002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6" idx="1"/>
          </p:cNvCxnSpPr>
          <p:nvPr/>
        </p:nvCxnSpPr>
        <p:spPr>
          <a:xfrm flipH="1">
            <a:off x="3038764" y="2784740"/>
            <a:ext cx="5645871" cy="2332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1541022" y="1725101"/>
            <a:ext cx="5363328" cy="338554"/>
          </a:xfrm>
          <a:prstGeom prst="rect">
            <a:avLst/>
          </a:prstGeom>
        </p:spPr>
        <p:txBody>
          <a:bodyPr wrap="none">
            <a:spAutoFit/>
          </a:bodyPr>
          <a:lstStyle/>
          <a:p>
            <a:pPr lvl="1"/>
            <a:r>
              <a:rPr lang="en-US" sz="1600" dirty="0">
                <a:hlinkClick r:id="rId3"/>
              </a:rPr>
              <a:t>https://www2.stat.duke.edu/courses/Fall19/sta101.001/</a:t>
            </a:r>
            <a:endParaRPr lang="en-US" sz="1600" dirty="0"/>
          </a:p>
        </p:txBody>
      </p:sp>
    </p:spTree>
    <p:extLst>
      <p:ext uri="{BB962C8B-B14F-4D97-AF65-F5344CB8AC3E}">
        <p14:creationId xmlns:p14="http://schemas.microsoft.com/office/powerpoint/2010/main" val="379421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58982"/>
          </a:xfrm>
        </p:spPr>
        <p:txBody>
          <a:bodyPr/>
          <a:lstStyle/>
          <a:p>
            <a:r>
              <a:rPr lang="en-US" dirty="0" smtClean="0"/>
              <a:t>General Class Structure: Flipped Class</a:t>
            </a:r>
            <a:endParaRPr lang="en-US" dirty="0"/>
          </a:p>
        </p:txBody>
      </p:sp>
      <p:sp>
        <p:nvSpPr>
          <p:cNvPr id="6" name="TextBox 5"/>
          <p:cNvSpPr txBox="1"/>
          <p:nvPr/>
        </p:nvSpPr>
        <p:spPr>
          <a:xfrm>
            <a:off x="1955798" y="1189086"/>
            <a:ext cx="7964055" cy="5324535"/>
          </a:xfrm>
          <a:prstGeom prst="rect">
            <a:avLst/>
          </a:prstGeom>
          <a:noFill/>
          <a:ln>
            <a:solidFill>
              <a:schemeClr val="tx1"/>
            </a:solidFill>
          </a:ln>
        </p:spPr>
        <p:txBody>
          <a:bodyPr wrap="square" rtlCol="0">
            <a:spAutoFit/>
          </a:bodyPr>
          <a:lstStyle/>
          <a:p>
            <a:r>
              <a:rPr lang="en-US" sz="2000" b="1" i="1" dirty="0" smtClean="0"/>
              <a:t>Running in Parallel to Lecture Units:</a:t>
            </a:r>
          </a:p>
          <a:p>
            <a:pPr marL="342900" indent="-342900">
              <a:buFont typeface="+mj-lt"/>
              <a:buAutoNum type="arabicPeriod"/>
            </a:pPr>
            <a:r>
              <a:rPr lang="en-US" sz="2000" i="1" dirty="0" smtClean="0"/>
              <a:t>Each week go to your lab section. Begin and work on the weeks </a:t>
            </a:r>
            <a:r>
              <a:rPr lang="en-US" sz="2000" b="1" i="1" dirty="0" smtClean="0">
                <a:solidFill>
                  <a:srgbClr val="0070C0"/>
                </a:solidFill>
              </a:rPr>
              <a:t>Lab Assignments (10%) </a:t>
            </a:r>
            <a:r>
              <a:rPr lang="en-US" sz="2000" i="1" dirty="0" smtClean="0"/>
              <a:t>Submit before your next weeks lab.</a:t>
            </a:r>
          </a:p>
          <a:p>
            <a:pPr marL="800100" lvl="1" indent="-342900">
              <a:buFont typeface="Arial" panose="020B0604020202020204" pitchFamily="34" charset="0"/>
              <a:buChar char="•"/>
            </a:pPr>
            <a:r>
              <a:rPr lang="en-US" sz="2000" i="1" dirty="0" smtClean="0"/>
              <a:t>Must submit </a:t>
            </a:r>
            <a:r>
              <a:rPr lang="en-US" sz="2000" i="1" u="sng" dirty="0" smtClean="0"/>
              <a:t>html</a:t>
            </a:r>
            <a:r>
              <a:rPr lang="en-US" sz="2000" i="1" dirty="0" smtClean="0"/>
              <a:t> file and </a:t>
            </a:r>
            <a:r>
              <a:rPr lang="en-US" sz="2000" i="1" u="sng" dirty="0" err="1" smtClean="0"/>
              <a:t>rmd</a:t>
            </a:r>
            <a:r>
              <a:rPr lang="en-US" sz="2000" i="1" dirty="0" smtClean="0"/>
              <a:t> file on Sakai assignments.</a:t>
            </a:r>
          </a:p>
          <a:p>
            <a:pPr marL="800100" lvl="1" indent="-342900">
              <a:buFont typeface="Arial" panose="020B0604020202020204" pitchFamily="34" charset="0"/>
              <a:buChar char="•"/>
            </a:pPr>
            <a:r>
              <a:rPr lang="en-US" sz="2000" i="1" dirty="0" smtClean="0"/>
              <a:t>Drop </a:t>
            </a:r>
            <a:r>
              <a:rPr lang="en-US" sz="2000" i="1" dirty="0"/>
              <a:t>the lowest score</a:t>
            </a:r>
          </a:p>
          <a:p>
            <a:pPr marL="800100" lvl="1" indent="-342900">
              <a:buFont typeface="Arial" panose="020B0604020202020204" pitchFamily="34" charset="0"/>
              <a:buChar char="•"/>
            </a:pPr>
            <a:r>
              <a:rPr lang="en-US" sz="2000" i="1" dirty="0"/>
              <a:t>Email me know if you miss 2 or </a:t>
            </a:r>
            <a:r>
              <a:rPr lang="en-US" sz="2000" i="1" dirty="0" smtClean="0"/>
              <a:t>more lab </a:t>
            </a:r>
            <a:r>
              <a:rPr lang="en-US" sz="2000" i="1" dirty="0" smtClean="0"/>
              <a:t>days.</a:t>
            </a:r>
            <a:endParaRPr lang="en-US" sz="2000" i="1" dirty="0" smtClean="0"/>
          </a:p>
          <a:p>
            <a:pPr marL="800100" lvl="1" indent="-342900">
              <a:buFont typeface="Arial" panose="020B0604020202020204" pitchFamily="34" charset="0"/>
              <a:buChar char="•"/>
            </a:pPr>
            <a:r>
              <a:rPr lang="en-US" sz="2000" i="1" dirty="0" smtClean="0"/>
              <a:t>Missed days of lab result in a 30 point individual deduction from group lab score </a:t>
            </a:r>
            <a:r>
              <a:rPr lang="en-US" sz="2000" b="1" i="1" dirty="0" smtClean="0"/>
              <a:t>unless</a:t>
            </a:r>
            <a:r>
              <a:rPr lang="en-US" sz="2000" i="1" dirty="0" smtClean="0"/>
              <a:t>:</a:t>
            </a:r>
          </a:p>
          <a:p>
            <a:pPr marL="1257300" lvl="2" indent="-342900">
              <a:buFont typeface="Arial" panose="020B0604020202020204" pitchFamily="34" charset="0"/>
              <a:buChar char="•"/>
            </a:pPr>
            <a:r>
              <a:rPr lang="en-US" sz="2000" i="1" dirty="0" smtClean="0"/>
              <a:t>You have missed no more than two labs (excused)</a:t>
            </a:r>
          </a:p>
          <a:p>
            <a:pPr marL="1257300" lvl="2" indent="-342900">
              <a:buFont typeface="Arial" panose="020B0604020202020204" pitchFamily="34" charset="0"/>
              <a:buChar char="•"/>
            </a:pPr>
            <a:r>
              <a:rPr lang="en-US" sz="2000" i="1" dirty="0" smtClean="0"/>
              <a:t>AND you either:</a:t>
            </a:r>
          </a:p>
          <a:p>
            <a:pPr marL="1714500" lvl="3" indent="-342900">
              <a:buFont typeface="Arial" panose="020B0604020202020204" pitchFamily="34" charset="0"/>
              <a:buChar char="•"/>
            </a:pPr>
            <a:r>
              <a:rPr lang="en-US" sz="2000" i="1" dirty="0" smtClean="0"/>
              <a:t> complete the whole lab on your own and submit individually OR</a:t>
            </a:r>
          </a:p>
          <a:p>
            <a:pPr marL="1714500" lvl="3" indent="-342900">
              <a:buFont typeface="Arial" panose="020B0604020202020204" pitchFamily="34" charset="0"/>
              <a:buChar char="•"/>
            </a:pPr>
            <a:r>
              <a:rPr lang="en-US" sz="2000" i="1" dirty="0" smtClean="0"/>
              <a:t> complete a significant part of the group lab outside of the lab. (Need approval from group and your lab TA</a:t>
            </a:r>
            <a:r>
              <a:rPr lang="en-US" sz="2000" i="1" dirty="0" smtClean="0"/>
              <a:t>).</a:t>
            </a:r>
          </a:p>
          <a:p>
            <a:pPr marL="800100" lvl="1" indent="-342900">
              <a:buFont typeface="Arial" panose="020B0604020202020204" pitchFamily="34" charset="0"/>
              <a:buChar char="•"/>
            </a:pPr>
            <a:r>
              <a:rPr lang="en-US" sz="2000" i="1" dirty="0"/>
              <a:t>Missed </a:t>
            </a:r>
            <a:r>
              <a:rPr lang="en-US" sz="2000" i="1" dirty="0" smtClean="0"/>
              <a:t>a lab and not completing any work results in 0 points on your individual lab assignment grade for that week.</a:t>
            </a:r>
            <a:endParaRPr lang="en-US" sz="2000" i="1" dirty="0" smtClean="0"/>
          </a:p>
          <a:p>
            <a:pPr marL="342900" indent="-342900">
              <a:buFont typeface="+mj-lt"/>
              <a:buAutoNum type="arabicPeriod"/>
            </a:pPr>
            <a:endParaRPr lang="en-US" sz="2000" b="1" i="1" dirty="0" smtClean="0">
              <a:solidFill>
                <a:srgbClr val="0070C0"/>
              </a:solidFill>
            </a:endParaRPr>
          </a:p>
        </p:txBody>
      </p:sp>
    </p:spTree>
    <p:extLst>
      <p:ext uri="{BB962C8B-B14F-4D97-AF65-F5344CB8AC3E}">
        <p14:creationId xmlns:p14="http://schemas.microsoft.com/office/powerpoint/2010/main" val="4239402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sp>
        <p:nvSpPr>
          <p:cNvPr id="6" name="TextBox 5"/>
          <p:cNvSpPr txBox="1"/>
          <p:nvPr/>
        </p:nvSpPr>
        <p:spPr>
          <a:xfrm>
            <a:off x="1018453" y="1792288"/>
            <a:ext cx="9474056" cy="2062103"/>
          </a:xfrm>
          <a:prstGeom prst="rect">
            <a:avLst/>
          </a:prstGeom>
          <a:noFill/>
          <a:ln>
            <a:solidFill>
              <a:schemeClr val="tx1"/>
            </a:solidFill>
          </a:ln>
        </p:spPr>
        <p:txBody>
          <a:bodyPr wrap="square" rtlCol="0">
            <a:spAutoFit/>
          </a:bodyPr>
          <a:lstStyle/>
          <a:p>
            <a:r>
              <a:rPr lang="en-US" sz="3200" b="1" i="1" dirty="0" smtClean="0"/>
              <a:t>Midterm Exams and Final:</a:t>
            </a:r>
          </a:p>
          <a:p>
            <a:pPr marL="342900" indent="-342900">
              <a:buFont typeface="+mj-lt"/>
              <a:buAutoNum type="arabicPeriod"/>
            </a:pPr>
            <a:r>
              <a:rPr lang="en-US" sz="3200" b="1" i="1" dirty="0" smtClean="0">
                <a:solidFill>
                  <a:srgbClr val="0070C0"/>
                </a:solidFill>
              </a:rPr>
              <a:t>Midterm 1 (12.5%) - </a:t>
            </a:r>
            <a:r>
              <a:rPr lang="en-US" sz="2800" dirty="0" smtClean="0"/>
              <a:t>Monday, </a:t>
            </a:r>
            <a:r>
              <a:rPr lang="en-US" sz="2800" dirty="0"/>
              <a:t>Feb </a:t>
            </a:r>
            <a:r>
              <a:rPr lang="en-US" sz="2800" dirty="0" smtClean="0"/>
              <a:t>18</a:t>
            </a:r>
            <a:endParaRPr lang="en-US" sz="3200" b="1" i="1" dirty="0" smtClean="0">
              <a:solidFill>
                <a:srgbClr val="0070C0"/>
              </a:solidFill>
            </a:endParaRPr>
          </a:p>
          <a:p>
            <a:pPr marL="342900" indent="-342900">
              <a:buFont typeface="+mj-lt"/>
              <a:buAutoNum type="arabicPeriod"/>
            </a:pPr>
            <a:r>
              <a:rPr lang="en-US" sz="3200" b="1" i="1" dirty="0" smtClean="0">
                <a:solidFill>
                  <a:srgbClr val="0070C0"/>
                </a:solidFill>
              </a:rPr>
              <a:t>Midterm 2 </a:t>
            </a:r>
            <a:r>
              <a:rPr lang="en-US" sz="3200" b="1" i="1" dirty="0">
                <a:solidFill>
                  <a:srgbClr val="0070C0"/>
                </a:solidFill>
              </a:rPr>
              <a:t>(12.5</a:t>
            </a:r>
            <a:r>
              <a:rPr lang="en-US" sz="3200" b="1" i="1" dirty="0" smtClean="0">
                <a:solidFill>
                  <a:srgbClr val="0070C0"/>
                </a:solidFill>
              </a:rPr>
              <a:t>%) - </a:t>
            </a:r>
            <a:r>
              <a:rPr lang="en-US" sz="2800" dirty="0" smtClean="0"/>
              <a:t>Monday, Apr 1</a:t>
            </a:r>
            <a:endParaRPr lang="en-US" sz="3200" b="1" i="1" dirty="0" smtClean="0">
              <a:solidFill>
                <a:srgbClr val="0070C0"/>
              </a:solidFill>
            </a:endParaRPr>
          </a:p>
          <a:p>
            <a:pPr marL="342900" indent="-342900">
              <a:buFont typeface="+mj-lt"/>
              <a:buAutoNum type="arabicPeriod"/>
            </a:pPr>
            <a:r>
              <a:rPr lang="en-US" sz="3200" b="1" i="1" dirty="0" smtClean="0">
                <a:solidFill>
                  <a:srgbClr val="0070C0"/>
                </a:solidFill>
              </a:rPr>
              <a:t>Final Exam (25%) - </a:t>
            </a:r>
            <a:r>
              <a:rPr lang="en-US" sz="2800" dirty="0"/>
              <a:t>Monday, Apr </a:t>
            </a:r>
            <a:r>
              <a:rPr lang="en-US" sz="2800" dirty="0" smtClean="0"/>
              <a:t>29 2:00pm-5:00pm</a:t>
            </a:r>
            <a:endParaRPr lang="en-US" sz="3200" b="1" i="1" dirty="0" smtClean="0">
              <a:solidFill>
                <a:srgbClr val="0070C0"/>
              </a:solidFill>
            </a:endParaRPr>
          </a:p>
        </p:txBody>
      </p:sp>
      <p:sp>
        <p:nvSpPr>
          <p:cNvPr id="3" name="TextBox 2"/>
          <p:cNvSpPr txBox="1"/>
          <p:nvPr/>
        </p:nvSpPr>
        <p:spPr>
          <a:xfrm>
            <a:off x="1266536" y="4125190"/>
            <a:ext cx="8563264" cy="2677656"/>
          </a:xfrm>
          <a:prstGeom prst="rect">
            <a:avLst/>
          </a:prstGeom>
          <a:noFill/>
        </p:spPr>
        <p:txBody>
          <a:bodyPr wrap="square" rtlCol="0">
            <a:spAutoFit/>
          </a:bodyPr>
          <a:lstStyle/>
          <a:p>
            <a:r>
              <a:rPr lang="en-US" sz="2800" dirty="0" smtClean="0"/>
              <a:t>*No make ups or reschedules! Let me know ASAP if you know that you are unable to make these dates</a:t>
            </a:r>
            <a:r>
              <a:rPr lang="en-US" sz="2800" dirty="0" smtClean="0"/>
              <a:t>!</a:t>
            </a:r>
          </a:p>
          <a:p>
            <a:endParaRPr lang="en-US" sz="2800" dirty="0"/>
          </a:p>
          <a:p>
            <a:r>
              <a:rPr lang="en-US" sz="2800" dirty="0" smtClean="0"/>
              <a:t>*Excused midterm absences will have the midterm grade imputed from the final exam grade.</a:t>
            </a:r>
            <a:endParaRPr lang="en-US" sz="2800" dirty="0" smtClean="0"/>
          </a:p>
          <a:p>
            <a:endParaRPr lang="en-US" sz="2800" dirty="0"/>
          </a:p>
        </p:txBody>
      </p:sp>
    </p:spTree>
    <p:extLst>
      <p:ext uri="{BB962C8B-B14F-4D97-AF65-F5344CB8AC3E}">
        <p14:creationId xmlns:p14="http://schemas.microsoft.com/office/powerpoint/2010/main" val="87557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sp>
        <p:nvSpPr>
          <p:cNvPr id="6" name="TextBox 5"/>
          <p:cNvSpPr txBox="1"/>
          <p:nvPr/>
        </p:nvSpPr>
        <p:spPr>
          <a:xfrm>
            <a:off x="1018453" y="1792288"/>
            <a:ext cx="9474056" cy="1077218"/>
          </a:xfrm>
          <a:prstGeom prst="rect">
            <a:avLst/>
          </a:prstGeom>
          <a:noFill/>
          <a:ln>
            <a:solidFill>
              <a:schemeClr val="tx1"/>
            </a:solidFill>
          </a:ln>
        </p:spPr>
        <p:txBody>
          <a:bodyPr wrap="square" rtlCol="0">
            <a:spAutoFit/>
          </a:bodyPr>
          <a:lstStyle/>
          <a:p>
            <a:r>
              <a:rPr lang="en-US" sz="3200" b="1" i="1" dirty="0" smtClean="0">
                <a:solidFill>
                  <a:srgbClr val="0070C0"/>
                </a:solidFill>
              </a:rPr>
              <a:t>Project (10%):</a:t>
            </a:r>
          </a:p>
          <a:p>
            <a:r>
              <a:rPr lang="en-US" sz="3200" i="1" u="sng" dirty="0" smtClean="0"/>
              <a:t>Presented</a:t>
            </a:r>
            <a:r>
              <a:rPr lang="en-US" sz="3200" b="1" i="1" dirty="0" smtClean="0">
                <a:solidFill>
                  <a:srgbClr val="0070C0"/>
                </a:solidFill>
              </a:rPr>
              <a:t> - </a:t>
            </a:r>
            <a:r>
              <a:rPr lang="en-US" sz="2800" dirty="0" smtClean="0"/>
              <a:t>Thursday, </a:t>
            </a:r>
            <a:r>
              <a:rPr lang="en-US" sz="2800" dirty="0"/>
              <a:t>Apr </a:t>
            </a:r>
            <a:r>
              <a:rPr lang="en-US" sz="2800" dirty="0" smtClean="0"/>
              <a:t>18 </a:t>
            </a:r>
            <a:r>
              <a:rPr lang="en-US" sz="2800" i="1" dirty="0" smtClean="0"/>
              <a:t>(during your lab)</a:t>
            </a:r>
            <a:endParaRPr lang="en-US" sz="3200" b="1" i="1" dirty="0" smtClean="0">
              <a:solidFill>
                <a:srgbClr val="0070C0"/>
              </a:solidFill>
            </a:endParaRPr>
          </a:p>
        </p:txBody>
      </p:sp>
      <p:sp>
        <p:nvSpPr>
          <p:cNvPr id="3" name="TextBox 2"/>
          <p:cNvSpPr txBox="1"/>
          <p:nvPr/>
        </p:nvSpPr>
        <p:spPr>
          <a:xfrm>
            <a:off x="2877389" y="2971106"/>
            <a:ext cx="8718866" cy="1015663"/>
          </a:xfrm>
          <a:prstGeom prst="rect">
            <a:avLst/>
          </a:prstGeom>
          <a:noFill/>
        </p:spPr>
        <p:txBody>
          <a:bodyPr wrap="square" rtlCol="0">
            <a:spAutoFit/>
          </a:bodyPr>
          <a:lstStyle/>
          <a:p>
            <a:r>
              <a:rPr lang="en-US" sz="2000" dirty="0" smtClean="0"/>
              <a:t>*No make ups or reschedules! Let me know ASAP if you know that you are unable to make these dates!</a:t>
            </a:r>
          </a:p>
          <a:p>
            <a:endParaRPr lang="en-US" sz="2000" dirty="0"/>
          </a:p>
        </p:txBody>
      </p:sp>
      <p:sp>
        <p:nvSpPr>
          <p:cNvPr id="20" name="U-Turn Arrow 19"/>
          <p:cNvSpPr/>
          <p:nvPr/>
        </p:nvSpPr>
        <p:spPr>
          <a:xfrm flipH="1">
            <a:off x="1379078" y="3932488"/>
            <a:ext cx="8342266"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aphicFrame>
        <p:nvGraphicFramePr>
          <p:cNvPr id="21" name="Diagram 20"/>
          <p:cNvGraphicFramePr/>
          <p:nvPr>
            <p:extLst>
              <p:ext uri="{D42A27DB-BD31-4B8C-83A1-F6EECF244321}">
                <p14:modId xmlns:p14="http://schemas.microsoft.com/office/powerpoint/2010/main" val="3217634547"/>
              </p:ext>
            </p:extLst>
          </p:nvPr>
        </p:nvGraphicFramePr>
        <p:xfrm>
          <a:off x="1017334" y="2920595"/>
          <a:ext cx="93122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2" name="Group 21"/>
          <p:cNvGrpSpPr/>
          <p:nvPr/>
        </p:nvGrpSpPr>
        <p:grpSpPr>
          <a:xfrm rot="10800000">
            <a:off x="2877390" y="4822277"/>
            <a:ext cx="379320" cy="443733"/>
            <a:chOff x="1972265" y="2487466"/>
            <a:chExt cx="379320" cy="443733"/>
          </a:xfrm>
          <a:scene3d>
            <a:camera prst="orthographicFront">
              <a:rot lat="0" lon="0" rev="0"/>
            </a:camera>
            <a:lightRig rig="contrasting" dir="t">
              <a:rot lat="0" lon="0" rev="1200000"/>
            </a:lightRig>
          </a:scene3d>
        </p:grpSpPr>
        <p:sp>
          <p:nvSpPr>
            <p:cNvPr id="23" name="Right Arrow 22"/>
            <p:cNvSpPr/>
            <p:nvPr/>
          </p:nvSpPr>
          <p:spPr>
            <a:xfrm>
              <a:off x="1972265"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ight Arrow 4"/>
            <p:cNvSpPr txBox="1"/>
            <p:nvPr/>
          </p:nvSpPr>
          <p:spPr>
            <a:xfrm>
              <a:off x="1972265"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25" name="Group 24"/>
          <p:cNvGrpSpPr/>
          <p:nvPr/>
        </p:nvGrpSpPr>
        <p:grpSpPr>
          <a:xfrm rot="10800000">
            <a:off x="5426914" y="4822278"/>
            <a:ext cx="379320" cy="443733"/>
            <a:chOff x="4087157" y="2487466"/>
            <a:chExt cx="379320" cy="443733"/>
          </a:xfrm>
          <a:scene3d>
            <a:camera prst="orthographicFront">
              <a:rot lat="0" lon="0" rev="0"/>
            </a:camera>
            <a:lightRig rig="contrasting" dir="t">
              <a:rot lat="0" lon="0" rev="1200000"/>
            </a:lightRig>
          </a:scene3d>
        </p:grpSpPr>
        <p:sp>
          <p:nvSpPr>
            <p:cNvPr id="26" name="Right Arrow 25"/>
            <p:cNvSpPr/>
            <p:nvPr/>
          </p:nvSpPr>
          <p:spPr>
            <a:xfrm>
              <a:off x="4087157"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27" name="Right Arrow 4"/>
            <p:cNvSpPr txBox="1"/>
            <p:nvPr/>
          </p:nvSpPr>
          <p:spPr>
            <a:xfrm>
              <a:off x="4087157"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28" name="Group 27"/>
          <p:cNvGrpSpPr/>
          <p:nvPr/>
        </p:nvGrpSpPr>
        <p:grpSpPr>
          <a:xfrm rot="10800000">
            <a:off x="7878261" y="4804719"/>
            <a:ext cx="379320" cy="443733"/>
            <a:chOff x="7010734" y="3144693"/>
            <a:chExt cx="379320" cy="443733"/>
          </a:xfrm>
          <a:scene3d>
            <a:camera prst="orthographicFront">
              <a:rot lat="0" lon="0" rev="0"/>
            </a:camera>
            <a:lightRig rig="contrasting" dir="t">
              <a:rot lat="0" lon="0" rev="1200000"/>
            </a:lightRig>
          </a:scene3d>
        </p:grpSpPr>
        <p:sp>
          <p:nvSpPr>
            <p:cNvPr id="29" name="Right Arrow 28"/>
            <p:cNvSpPr/>
            <p:nvPr/>
          </p:nvSpPr>
          <p:spPr>
            <a:xfrm>
              <a:off x="7010734" y="3144693"/>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30" name="Right Arrow 4"/>
            <p:cNvSpPr txBox="1"/>
            <p:nvPr/>
          </p:nvSpPr>
          <p:spPr>
            <a:xfrm>
              <a:off x="7010734" y="3233440"/>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31" name="U-Turn Arrow 30"/>
          <p:cNvSpPr/>
          <p:nvPr/>
        </p:nvSpPr>
        <p:spPr>
          <a:xfrm flipH="1">
            <a:off x="1379079" y="3932487"/>
            <a:ext cx="5557838"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32" name="Right Arrow 31"/>
          <p:cNvSpPr/>
          <p:nvPr/>
        </p:nvSpPr>
        <p:spPr>
          <a:xfrm>
            <a:off x="0" y="5483838"/>
            <a:ext cx="842963" cy="2921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U-Turn Arrow 32"/>
          <p:cNvSpPr/>
          <p:nvPr/>
        </p:nvSpPr>
        <p:spPr>
          <a:xfrm flipH="1">
            <a:off x="1379078" y="3932486"/>
            <a:ext cx="3224214"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146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Class Structure: Flipped Class</a:t>
            </a:r>
            <a:endParaRPr lang="en-US" dirty="0"/>
          </a:p>
        </p:txBody>
      </p:sp>
      <p:sp>
        <p:nvSpPr>
          <p:cNvPr id="6" name="TextBox 5"/>
          <p:cNvSpPr txBox="1"/>
          <p:nvPr/>
        </p:nvSpPr>
        <p:spPr>
          <a:xfrm>
            <a:off x="953797" y="1348800"/>
            <a:ext cx="10000529" cy="4893647"/>
          </a:xfrm>
          <a:prstGeom prst="rect">
            <a:avLst/>
          </a:prstGeom>
          <a:noFill/>
          <a:ln>
            <a:solidFill>
              <a:schemeClr val="tx1"/>
            </a:solidFill>
          </a:ln>
        </p:spPr>
        <p:txBody>
          <a:bodyPr wrap="square" rtlCol="0">
            <a:spAutoFit/>
          </a:bodyPr>
          <a:lstStyle/>
          <a:p>
            <a:r>
              <a:rPr lang="en-US" sz="3200" b="1" i="1" dirty="0" smtClean="0"/>
              <a:t>Participation Grade (5%):</a:t>
            </a:r>
          </a:p>
          <a:p>
            <a:pPr marL="342900" indent="-342900">
              <a:buFont typeface="+mj-lt"/>
              <a:buAutoNum type="arabicPeriod"/>
            </a:pPr>
            <a:r>
              <a:rPr lang="en-US" sz="3200" b="1" i="1" dirty="0" smtClean="0">
                <a:solidFill>
                  <a:srgbClr val="0070C0"/>
                </a:solidFill>
              </a:rPr>
              <a:t>Clicker Attendance</a:t>
            </a:r>
          </a:p>
          <a:p>
            <a:pPr marL="914400" lvl="1" indent="-457200">
              <a:buFont typeface="Arial" panose="020B0604020202020204" pitchFamily="34" charset="0"/>
              <a:buChar char="•"/>
            </a:pPr>
            <a:r>
              <a:rPr lang="en-US" sz="2400" i="1" dirty="0" smtClean="0"/>
              <a:t>Must submit a clicker answer for 75% of the days clicker questions.</a:t>
            </a:r>
          </a:p>
          <a:p>
            <a:pPr marL="914400" lvl="1" indent="-457200">
              <a:buFont typeface="Arial" panose="020B0604020202020204" pitchFamily="34" charset="0"/>
              <a:buChar char="•"/>
            </a:pPr>
            <a:r>
              <a:rPr lang="en-US" sz="2400" i="1" dirty="0" smtClean="0"/>
              <a:t>(Doesn’t have to be right)</a:t>
            </a:r>
          </a:p>
          <a:p>
            <a:pPr marL="342900" indent="-342900">
              <a:buFont typeface="+mj-lt"/>
              <a:buAutoNum type="arabicPeriod"/>
            </a:pPr>
            <a:r>
              <a:rPr lang="en-US" sz="3200" b="1" i="1" dirty="0" smtClean="0">
                <a:solidFill>
                  <a:srgbClr val="0070C0"/>
                </a:solidFill>
              </a:rPr>
              <a:t>Piazza (on Sakai) participation</a:t>
            </a:r>
          </a:p>
          <a:p>
            <a:pPr marL="914400" lvl="1" indent="-457200">
              <a:buFont typeface="Arial" panose="020B0604020202020204" pitchFamily="34" charset="0"/>
              <a:buChar char="•"/>
            </a:pPr>
            <a:r>
              <a:rPr lang="en-US" sz="2400" i="1" dirty="0" smtClean="0"/>
              <a:t>Must ask or answers 2 or more questions.</a:t>
            </a:r>
          </a:p>
          <a:p>
            <a:pPr marL="914400" lvl="1" indent="-457200">
              <a:buFont typeface="Arial" panose="020B0604020202020204" pitchFamily="34" charset="0"/>
              <a:buChar char="•"/>
            </a:pPr>
            <a:r>
              <a:rPr lang="en-US" sz="2400" b="1" i="1" dirty="0" smtClean="0"/>
              <a:t>All content related questions ask on Piazza!</a:t>
            </a:r>
          </a:p>
          <a:p>
            <a:pPr marL="342900" indent="-342900">
              <a:buFont typeface="+mj-lt"/>
              <a:buAutoNum type="arabicPeriod"/>
            </a:pPr>
            <a:r>
              <a:rPr lang="en-US" sz="3200" b="1" i="1" dirty="0" smtClean="0">
                <a:solidFill>
                  <a:srgbClr val="0070C0"/>
                </a:solidFill>
              </a:rPr>
              <a:t>Application Exercises (Participation Grade)</a:t>
            </a:r>
          </a:p>
          <a:p>
            <a:pPr marL="914400" lvl="1" indent="-457200">
              <a:buFont typeface="Arial" panose="020B0604020202020204" pitchFamily="34" charset="0"/>
              <a:buChar char="•"/>
            </a:pPr>
            <a:r>
              <a:rPr lang="en-US" sz="2400" i="1" dirty="0" smtClean="0"/>
              <a:t>Groups must mark down missing group members that day.</a:t>
            </a:r>
            <a:endParaRPr lang="en-US" sz="2400" b="1" i="1" dirty="0" smtClean="0"/>
          </a:p>
          <a:p>
            <a:pPr marL="342900" indent="-342900">
              <a:buFont typeface="+mj-lt"/>
              <a:buAutoNum type="arabicPeriod"/>
            </a:pPr>
            <a:r>
              <a:rPr lang="en-US" sz="3200" b="1" i="1" dirty="0" smtClean="0">
                <a:solidFill>
                  <a:srgbClr val="0070C0"/>
                </a:solidFill>
              </a:rPr>
              <a:t>Filling out Peer Evaluation Forms</a:t>
            </a:r>
          </a:p>
          <a:p>
            <a:pPr marL="342900" indent="-342900">
              <a:buFont typeface="+mj-lt"/>
              <a:buAutoNum type="arabicPeriod"/>
            </a:pPr>
            <a:r>
              <a:rPr lang="en-US" sz="3200" b="1" i="1" dirty="0" smtClean="0">
                <a:solidFill>
                  <a:srgbClr val="0070C0"/>
                </a:solidFill>
              </a:rPr>
              <a:t>Peer Evaluation Score of your Group Participation</a:t>
            </a:r>
          </a:p>
        </p:txBody>
      </p:sp>
    </p:spTree>
    <p:extLst>
      <p:ext uri="{BB962C8B-B14F-4D97-AF65-F5344CB8AC3E}">
        <p14:creationId xmlns:p14="http://schemas.microsoft.com/office/powerpoint/2010/main" val="426871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82175583"/>
              </p:ext>
            </p:extLst>
          </p:nvPr>
        </p:nvGraphicFramePr>
        <p:xfrm>
          <a:off x="554182" y="1330470"/>
          <a:ext cx="6492483" cy="5070613"/>
        </p:xfrm>
        <a:graphic>
          <a:graphicData uri="http://schemas.openxmlformats.org/drawingml/2006/table">
            <a:tbl>
              <a:tblPr/>
              <a:tblGrid>
                <a:gridCol w="4417665">
                  <a:extLst>
                    <a:ext uri="{9D8B030D-6E8A-4147-A177-3AD203B41FA5}">
                      <a16:colId xmlns:a16="http://schemas.microsoft.com/office/drawing/2014/main" val="2857567572"/>
                    </a:ext>
                  </a:extLst>
                </a:gridCol>
                <a:gridCol w="2074818">
                  <a:extLst>
                    <a:ext uri="{9D8B030D-6E8A-4147-A177-3AD203B41FA5}">
                      <a16:colId xmlns:a16="http://schemas.microsoft.com/office/drawing/2014/main" val="1579816310"/>
                    </a:ext>
                  </a:extLst>
                </a:gridCol>
              </a:tblGrid>
              <a:tr h="853203">
                <a:tc>
                  <a:txBody>
                    <a:bodyPr/>
                    <a:lstStyle/>
                    <a:p>
                      <a:pPr marL="0" indent="0" algn="l">
                        <a:lnSpc>
                          <a:spcPct val="100000"/>
                        </a:lnSpc>
                        <a:buFont typeface="Arial" panose="020B0604020202020204" pitchFamily="34" charset="0"/>
                        <a:buNone/>
                      </a:pPr>
                      <a:r>
                        <a:rPr lang="en-US" sz="1600" b="1" dirty="0" smtClean="0">
                          <a:solidFill>
                            <a:srgbClr val="222222"/>
                          </a:solidFill>
                          <a:effectLst/>
                        </a:rPr>
                        <a:t>Participation</a:t>
                      </a:r>
                    </a:p>
                    <a:p>
                      <a:pPr marL="742950" lvl="1" indent="-285750" algn="l">
                        <a:lnSpc>
                          <a:spcPct val="100000"/>
                        </a:lnSpc>
                        <a:buFont typeface="Arial" panose="020B0604020202020204" pitchFamily="34" charset="0"/>
                        <a:buChar char="•"/>
                      </a:pPr>
                      <a:r>
                        <a:rPr lang="en-US" sz="1600" dirty="0" smtClean="0">
                          <a:solidFill>
                            <a:srgbClr val="222222"/>
                          </a:solidFill>
                          <a:effectLst/>
                        </a:rPr>
                        <a:t>Attendance (3</a:t>
                      </a:r>
                      <a:r>
                        <a:rPr lang="en-US" sz="1600" baseline="0" dirty="0" smtClean="0">
                          <a:solidFill>
                            <a:srgbClr val="222222"/>
                          </a:solidFill>
                          <a:effectLst/>
                        </a:rPr>
                        <a:t> late or unexcused absences dropped)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222222"/>
                          </a:solidFill>
                          <a:effectLst/>
                        </a:rPr>
                        <a:t>Peer evaluation</a:t>
                      </a:r>
                      <a:endParaRPr lang="en-US" sz="1600" baseline="0" dirty="0" smtClean="0">
                        <a:solidFill>
                          <a:srgbClr val="222222"/>
                        </a:solidFill>
                        <a:effectLst/>
                      </a:endParaRPr>
                    </a:p>
                    <a:p>
                      <a:pPr marL="742950" lvl="1" indent="-285750" algn="l">
                        <a:lnSpc>
                          <a:spcPct val="100000"/>
                        </a:lnSpc>
                        <a:buFont typeface="Arial" panose="020B0604020202020204" pitchFamily="34" charset="0"/>
                        <a:buChar char="•"/>
                      </a:pPr>
                      <a:r>
                        <a:rPr lang="en-US" sz="1600" dirty="0" smtClean="0">
                          <a:solidFill>
                            <a:srgbClr val="222222"/>
                          </a:solidFill>
                          <a:effectLst/>
                        </a:rPr>
                        <a:t>Other Participation</a:t>
                      </a:r>
                    </a:p>
                    <a:p>
                      <a:pPr marL="1200150" lvl="2" indent="-285750" algn="l">
                        <a:lnSpc>
                          <a:spcPct val="100000"/>
                        </a:lnSpc>
                        <a:buFont typeface="Arial" panose="020B0604020202020204" pitchFamily="34" charset="0"/>
                        <a:buChar char="•"/>
                      </a:pPr>
                      <a:r>
                        <a:rPr lang="en-US" sz="1600" dirty="0" smtClean="0">
                          <a:solidFill>
                            <a:srgbClr val="222222"/>
                          </a:solidFill>
                          <a:effectLst/>
                        </a:rPr>
                        <a:t>In-class</a:t>
                      </a:r>
                    </a:p>
                    <a:p>
                      <a:pPr marL="1200150" lvl="2" indent="-285750" algn="l">
                        <a:lnSpc>
                          <a:spcPct val="100000"/>
                        </a:lnSpc>
                        <a:buFont typeface="Arial" panose="020B0604020202020204" pitchFamily="34" charset="0"/>
                        <a:buChar char="•"/>
                      </a:pPr>
                      <a:r>
                        <a:rPr lang="en-US" sz="1600" dirty="0" smtClean="0">
                          <a:solidFill>
                            <a:srgbClr val="222222"/>
                          </a:solidFill>
                          <a:effectLst/>
                        </a:rPr>
                        <a:t>Piazza Forum participation</a:t>
                      </a:r>
                    </a:p>
                    <a:p>
                      <a:pPr marL="1200150" lvl="2" indent="-285750" algn="l">
                        <a:lnSpc>
                          <a:spcPct val="100000"/>
                        </a:lnSpc>
                        <a:buFont typeface="Arial" panose="020B0604020202020204" pitchFamily="34" charset="0"/>
                        <a:buChar char="•"/>
                      </a:pPr>
                      <a:r>
                        <a:rPr lang="en-US" sz="1600" b="1" dirty="0" smtClean="0">
                          <a:solidFill>
                            <a:srgbClr val="222222"/>
                          </a:solidFill>
                          <a:effectLst/>
                        </a:rPr>
                        <a:t>Application Exercises</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lnSpc>
                          <a:spcPct val="100000"/>
                        </a:lnSpc>
                      </a:pPr>
                      <a:r>
                        <a:rPr lang="en-US" sz="1600" dirty="0" smtClean="0">
                          <a:solidFill>
                            <a:srgbClr val="222222"/>
                          </a:solidFill>
                          <a:effectLst/>
                        </a:rPr>
                        <a:t>5%</a:t>
                      </a:r>
                      <a:endParaRPr lang="en-US" sz="1600" dirty="0">
                        <a:solidFill>
                          <a:srgbClr val="222222"/>
                        </a:solidFill>
                        <a:effectLst/>
                      </a:endParaRP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27481586"/>
                  </a:ext>
                </a:extLst>
              </a:tr>
              <a:tr h="341281">
                <a:tc>
                  <a:txBody>
                    <a:bodyPr/>
                    <a:lstStyle/>
                    <a:p>
                      <a:pPr algn="l">
                        <a:lnSpc>
                          <a:spcPct val="100000"/>
                        </a:lnSpc>
                      </a:pPr>
                      <a:r>
                        <a:rPr lang="en-US" sz="1600" b="1" dirty="0">
                          <a:solidFill>
                            <a:srgbClr val="222222"/>
                          </a:solidFill>
                          <a:effectLst/>
                        </a:rPr>
                        <a:t>Problem </a:t>
                      </a:r>
                      <a:r>
                        <a:rPr lang="en-US" sz="1600" b="1" dirty="0" smtClean="0">
                          <a:solidFill>
                            <a:srgbClr val="222222"/>
                          </a:solidFill>
                          <a:effectLst/>
                        </a:rPr>
                        <a:t>sets </a:t>
                      </a:r>
                      <a:r>
                        <a:rPr lang="en-US" sz="1600" dirty="0" smtClean="0">
                          <a:solidFill>
                            <a:srgbClr val="222222"/>
                          </a:solidFill>
                          <a:effectLst/>
                        </a:rPr>
                        <a:t>(drop the lowest grade)</a:t>
                      </a:r>
                      <a:endParaRPr lang="en-US" sz="1600" dirty="0">
                        <a:solidFill>
                          <a:srgbClr val="222222"/>
                        </a:solidFill>
                        <a:effectLst/>
                      </a:endParaRP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lnSpc>
                          <a:spcPct val="100000"/>
                        </a:lnSpc>
                      </a:pPr>
                      <a:r>
                        <a:rPr lang="en-US" sz="1600" dirty="0">
                          <a:solidFill>
                            <a:srgbClr val="222222"/>
                          </a:solidFill>
                          <a:effectLst/>
                        </a:rPr>
                        <a:t>10%</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028744417"/>
                  </a:ext>
                </a:extLst>
              </a:tr>
              <a:tr h="341281">
                <a:tc>
                  <a:txBody>
                    <a:bodyPr/>
                    <a:lstStyle/>
                    <a:p>
                      <a:pPr algn="l">
                        <a:lnSpc>
                          <a:spcPct val="100000"/>
                        </a:lnSpc>
                      </a:pPr>
                      <a:r>
                        <a:rPr lang="en-US" sz="1600" b="1" dirty="0" smtClean="0">
                          <a:solidFill>
                            <a:srgbClr val="222222"/>
                          </a:solidFill>
                          <a:effectLst/>
                        </a:rPr>
                        <a:t>Labs</a:t>
                      </a:r>
                      <a:r>
                        <a:rPr lang="en-US" sz="1600" dirty="0" smtClean="0">
                          <a:solidFill>
                            <a:srgbClr val="222222"/>
                          </a:solidFill>
                          <a:effectLst/>
                        </a:rPr>
                        <a:t> (drop the lowest grade)</a:t>
                      </a:r>
                      <a:endParaRPr lang="en-US" sz="1600" dirty="0">
                        <a:solidFill>
                          <a:srgbClr val="222222"/>
                        </a:solidFill>
                        <a:effectLst/>
                      </a:endParaRP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lnSpc>
                          <a:spcPct val="100000"/>
                        </a:lnSpc>
                      </a:pPr>
                      <a:r>
                        <a:rPr lang="en-US" sz="1600" dirty="0">
                          <a:solidFill>
                            <a:srgbClr val="222222"/>
                          </a:solidFill>
                          <a:effectLst/>
                        </a:rPr>
                        <a:t>10%</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01205114"/>
                  </a:ext>
                </a:extLst>
              </a:tr>
              <a:tr h="389882">
                <a:tc>
                  <a:txBody>
                    <a:bodyPr/>
                    <a:lstStyle/>
                    <a:p>
                      <a:pPr algn="l">
                        <a:lnSpc>
                          <a:spcPct val="100000"/>
                        </a:lnSpc>
                      </a:pPr>
                      <a:r>
                        <a:rPr lang="en-US" sz="1600" b="1" dirty="0">
                          <a:solidFill>
                            <a:srgbClr val="222222"/>
                          </a:solidFill>
                          <a:effectLst/>
                        </a:rPr>
                        <a:t>Readiness </a:t>
                      </a:r>
                      <a:r>
                        <a:rPr lang="en-US" sz="1600" b="1" dirty="0" smtClean="0">
                          <a:solidFill>
                            <a:srgbClr val="222222"/>
                          </a:solidFill>
                          <a:effectLst/>
                        </a:rPr>
                        <a:t>assessments </a:t>
                      </a:r>
                      <a:r>
                        <a:rPr lang="en-US" sz="1600" dirty="0" smtClean="0">
                          <a:solidFill>
                            <a:srgbClr val="222222"/>
                          </a:solidFill>
                          <a:effectLst/>
                        </a:rPr>
                        <a:t>(drop the lowest grade)</a:t>
                      </a:r>
                      <a:endParaRPr lang="en-US" sz="1600" dirty="0">
                        <a:solidFill>
                          <a:srgbClr val="222222"/>
                        </a:solidFill>
                        <a:effectLst/>
                      </a:endParaRP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lnSpc>
                          <a:spcPct val="100000"/>
                        </a:lnSpc>
                      </a:pPr>
                      <a:r>
                        <a:rPr lang="en-US" sz="1600" smtClean="0">
                          <a:solidFill>
                            <a:srgbClr val="222222"/>
                          </a:solidFill>
                          <a:effectLst/>
                        </a:rPr>
                        <a:t>10% </a:t>
                      </a:r>
                      <a:r>
                        <a:rPr lang="en-US" sz="1600" dirty="0">
                          <a:solidFill>
                            <a:srgbClr val="222222"/>
                          </a:solidFill>
                          <a:effectLst/>
                        </a:rPr>
                        <a:t>(75% individual, 25% team)</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834992387"/>
                  </a:ext>
                </a:extLst>
              </a:tr>
              <a:tr h="413887">
                <a:tc>
                  <a:txBody>
                    <a:bodyPr/>
                    <a:lstStyle/>
                    <a:p>
                      <a:pPr algn="l">
                        <a:lnSpc>
                          <a:spcPct val="100000"/>
                        </a:lnSpc>
                      </a:pPr>
                      <a:r>
                        <a:rPr lang="en-US" sz="1600" b="1" dirty="0">
                          <a:solidFill>
                            <a:srgbClr val="222222"/>
                          </a:solidFill>
                          <a:effectLst/>
                        </a:rPr>
                        <a:t>Performance </a:t>
                      </a:r>
                      <a:r>
                        <a:rPr lang="en-US" sz="1600" b="1" dirty="0" smtClean="0">
                          <a:solidFill>
                            <a:srgbClr val="222222"/>
                          </a:solidFill>
                          <a:effectLst/>
                        </a:rPr>
                        <a:t>assessments </a:t>
                      </a:r>
                      <a:r>
                        <a:rPr lang="en-US" sz="1600" dirty="0" smtClean="0">
                          <a:solidFill>
                            <a:srgbClr val="222222"/>
                          </a:solidFill>
                          <a:effectLst/>
                        </a:rPr>
                        <a:t>(drop the lowest grade)</a:t>
                      </a:r>
                      <a:endParaRPr lang="en-US" sz="1600" dirty="0">
                        <a:solidFill>
                          <a:srgbClr val="222222"/>
                        </a:solidFill>
                        <a:effectLst/>
                      </a:endParaRP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lnSpc>
                          <a:spcPct val="100000"/>
                        </a:lnSpc>
                      </a:pPr>
                      <a:r>
                        <a:rPr lang="en-US" sz="1600" dirty="0">
                          <a:solidFill>
                            <a:srgbClr val="222222"/>
                          </a:solidFill>
                          <a:effectLst/>
                        </a:rPr>
                        <a:t>5%</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71710315"/>
                  </a:ext>
                </a:extLst>
              </a:tr>
              <a:tr h="341281">
                <a:tc>
                  <a:txBody>
                    <a:bodyPr/>
                    <a:lstStyle/>
                    <a:p>
                      <a:pPr algn="l">
                        <a:lnSpc>
                          <a:spcPct val="100000"/>
                        </a:lnSpc>
                      </a:pPr>
                      <a:r>
                        <a:rPr lang="en-US" sz="1600" b="1" dirty="0">
                          <a:solidFill>
                            <a:srgbClr val="222222"/>
                          </a:solidFill>
                          <a:effectLst/>
                        </a:rPr>
                        <a:t>Project</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lnSpc>
                          <a:spcPct val="100000"/>
                        </a:lnSpc>
                      </a:pPr>
                      <a:r>
                        <a:rPr lang="en-US" sz="1600" dirty="0">
                          <a:solidFill>
                            <a:srgbClr val="222222"/>
                          </a:solidFill>
                          <a:effectLst/>
                        </a:rPr>
                        <a:t>10%</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989183470"/>
                  </a:ext>
                </a:extLst>
              </a:tr>
              <a:tr h="341281">
                <a:tc>
                  <a:txBody>
                    <a:bodyPr/>
                    <a:lstStyle/>
                    <a:p>
                      <a:pPr algn="l">
                        <a:lnSpc>
                          <a:spcPct val="100000"/>
                        </a:lnSpc>
                      </a:pPr>
                      <a:r>
                        <a:rPr lang="en-US" sz="1600" b="1" dirty="0">
                          <a:solidFill>
                            <a:srgbClr val="222222"/>
                          </a:solidFill>
                          <a:effectLst/>
                        </a:rPr>
                        <a:t>Midterm 1</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lnSpc>
                          <a:spcPct val="100000"/>
                        </a:lnSpc>
                      </a:pPr>
                      <a:r>
                        <a:rPr lang="en-US" sz="1600" dirty="0">
                          <a:solidFill>
                            <a:srgbClr val="222222"/>
                          </a:solidFill>
                          <a:effectLst/>
                        </a:rPr>
                        <a:t>12.5%</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22448823"/>
                  </a:ext>
                </a:extLst>
              </a:tr>
              <a:tr h="341281">
                <a:tc>
                  <a:txBody>
                    <a:bodyPr/>
                    <a:lstStyle/>
                    <a:p>
                      <a:pPr algn="l">
                        <a:lnSpc>
                          <a:spcPct val="100000"/>
                        </a:lnSpc>
                      </a:pPr>
                      <a:r>
                        <a:rPr lang="en-US" sz="1600" b="1" dirty="0">
                          <a:solidFill>
                            <a:srgbClr val="222222"/>
                          </a:solidFill>
                          <a:effectLst/>
                        </a:rPr>
                        <a:t>Midterm 2</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a:lnSpc>
                          <a:spcPct val="100000"/>
                        </a:lnSpc>
                      </a:pPr>
                      <a:r>
                        <a:rPr lang="en-US" sz="1600" dirty="0">
                          <a:solidFill>
                            <a:srgbClr val="222222"/>
                          </a:solidFill>
                          <a:effectLst/>
                        </a:rPr>
                        <a:t>12.5%</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52151437"/>
                  </a:ext>
                </a:extLst>
              </a:tr>
              <a:tr h="341281">
                <a:tc>
                  <a:txBody>
                    <a:bodyPr/>
                    <a:lstStyle/>
                    <a:p>
                      <a:pPr algn="l">
                        <a:lnSpc>
                          <a:spcPct val="100000"/>
                        </a:lnSpc>
                      </a:pPr>
                      <a:r>
                        <a:rPr lang="en-US" sz="1600" b="1" dirty="0">
                          <a:solidFill>
                            <a:srgbClr val="222222"/>
                          </a:solidFill>
                          <a:effectLst/>
                        </a:rPr>
                        <a:t>Final</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a:lnSpc>
                          <a:spcPct val="100000"/>
                        </a:lnSpc>
                      </a:pPr>
                      <a:r>
                        <a:rPr lang="en-US" sz="1600" dirty="0">
                          <a:solidFill>
                            <a:srgbClr val="222222"/>
                          </a:solidFill>
                          <a:effectLst/>
                        </a:rPr>
                        <a:t>25%</a:t>
                      </a:r>
                    </a:p>
                  </a:txBody>
                  <a:tcPr marL="85320" marR="85320" marT="42660" marB="4266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78497365"/>
                  </a:ext>
                </a:extLst>
              </a:tr>
            </a:tbl>
          </a:graphicData>
        </a:graphic>
      </p:graphicFrame>
      <p:sp>
        <p:nvSpPr>
          <p:cNvPr id="7" name="Rectangle 2"/>
          <p:cNvSpPr>
            <a:spLocks noChangeArrowheads="1"/>
          </p:cNvSpPr>
          <p:nvPr/>
        </p:nvSpPr>
        <p:spPr bwMode="auto">
          <a:xfrm>
            <a:off x="7517720" y="1248552"/>
            <a:ext cx="3233408" cy="42780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34F84"/>
                </a:solidFill>
                <a:effectLst/>
                <a:latin typeface="Helvetica Neue"/>
              </a:rPr>
              <a:t>Grading: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Helvetica Neue"/>
              </a:rPr>
              <a:t>Grades may be curved at the end of the semester. Cumulative numerical averages of 90 - 100 are guaranteed at least an A-, 80 - 89 at least a B-, and 70 - 79 at least a C-, however the exact ranges for letter grades will be determined after the final exam. The more evidence there is that the class has mastered the material, the more generous the curve will be.</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317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Teams</a:t>
            </a:r>
            <a:endParaRPr lang="en-US" dirty="0"/>
          </a:p>
        </p:txBody>
      </p:sp>
      <p:sp>
        <p:nvSpPr>
          <p:cNvPr id="4" name="TextBox 3"/>
          <p:cNvSpPr txBox="1"/>
          <p:nvPr/>
        </p:nvSpPr>
        <p:spPr>
          <a:xfrm>
            <a:off x="619991" y="1243445"/>
            <a:ext cx="10104582" cy="6370975"/>
          </a:xfrm>
          <a:prstGeom prst="rect">
            <a:avLst/>
          </a:prstGeom>
          <a:noFill/>
        </p:spPr>
        <p:txBody>
          <a:bodyPr wrap="square" rtlCol="0">
            <a:spAutoFit/>
          </a:bodyPr>
          <a:lstStyle/>
          <a:p>
            <a:pPr marL="285750" indent="-285750">
              <a:buFont typeface="Arial" panose="020B0604020202020204" pitchFamily="34" charset="0"/>
              <a:buChar char="•"/>
            </a:pPr>
            <a:r>
              <a:rPr lang="en-US" sz="3200" u="sng" dirty="0" smtClean="0"/>
              <a:t>Assigned based on:</a:t>
            </a:r>
          </a:p>
          <a:p>
            <a:pPr marL="742950" lvl="1" indent="-285750">
              <a:buFont typeface="Arial" panose="020B0604020202020204" pitchFamily="34" charset="0"/>
              <a:buChar char="•"/>
            </a:pPr>
            <a:r>
              <a:rPr lang="en-US" sz="2400" dirty="0" smtClean="0"/>
              <a:t>Getting to Know you Survey</a:t>
            </a:r>
          </a:p>
          <a:p>
            <a:pPr marL="742950" lvl="1" indent="-285750">
              <a:buFont typeface="Arial" panose="020B0604020202020204" pitchFamily="34" charset="0"/>
              <a:buChar char="•"/>
            </a:pPr>
            <a:r>
              <a:rPr lang="en-US" sz="2400" dirty="0" smtClean="0"/>
              <a:t>Pre-test</a:t>
            </a:r>
          </a:p>
          <a:p>
            <a:pPr marL="742950" lvl="1" indent="-285750">
              <a:buFont typeface="Arial" panose="020B0604020202020204" pitchFamily="34" charset="0"/>
              <a:buChar char="•"/>
            </a:pPr>
            <a:r>
              <a:rPr lang="en-US" sz="2400" dirty="0" smtClean="0"/>
              <a:t>Absolutely can’t work with someone in your lab section?</a:t>
            </a:r>
            <a:endParaRPr lang="en-US" sz="2400" dirty="0" smtClean="0"/>
          </a:p>
          <a:p>
            <a:pPr marL="742950" lvl="1"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3200" u="sng" dirty="0" smtClean="0"/>
              <a:t>Work together on:</a:t>
            </a:r>
            <a:endParaRPr lang="en-US" sz="3200" u="sng" dirty="0"/>
          </a:p>
          <a:p>
            <a:pPr marL="742950" lvl="1" indent="-285750">
              <a:buFont typeface="Arial" panose="020B0604020202020204" pitchFamily="34" charset="0"/>
              <a:buChar char="•"/>
            </a:pPr>
            <a:r>
              <a:rPr lang="en-US" sz="2400" b="1" dirty="0" smtClean="0"/>
              <a:t>Lab </a:t>
            </a:r>
            <a:r>
              <a:rPr lang="en-US" sz="2400" b="1" dirty="0" smtClean="0"/>
              <a:t>Assignments </a:t>
            </a:r>
            <a:r>
              <a:rPr lang="en-US" sz="2400" i="1" dirty="0" smtClean="0"/>
              <a:t>(always record attendance/work contribution)</a:t>
            </a:r>
            <a:endParaRPr lang="en-US" sz="2400" b="1" i="1" dirty="0" smtClean="0"/>
          </a:p>
          <a:p>
            <a:pPr marL="742950" lvl="1" indent="-285750">
              <a:buFont typeface="Arial" panose="020B0604020202020204" pitchFamily="34" charset="0"/>
              <a:buChar char="•"/>
            </a:pPr>
            <a:r>
              <a:rPr lang="en-US" sz="2400" b="1" dirty="0" smtClean="0"/>
              <a:t>Application </a:t>
            </a:r>
            <a:r>
              <a:rPr lang="en-US" sz="2400" b="1" dirty="0" smtClean="0"/>
              <a:t>Exercises </a:t>
            </a:r>
            <a:r>
              <a:rPr lang="en-US" sz="2400" i="1" dirty="0"/>
              <a:t>(always record </a:t>
            </a:r>
            <a:r>
              <a:rPr lang="en-US" sz="2400" i="1" dirty="0" smtClean="0"/>
              <a:t>attendance)</a:t>
            </a:r>
            <a:endParaRPr lang="en-US" sz="2400" b="1" i="1" dirty="0" smtClean="0"/>
          </a:p>
          <a:p>
            <a:pPr marL="742950" lvl="1" indent="-285750">
              <a:buFont typeface="Arial" panose="020B0604020202020204" pitchFamily="34" charset="0"/>
              <a:buChar char="•"/>
            </a:pPr>
            <a:r>
              <a:rPr lang="en-US" sz="2400" dirty="0" smtClean="0"/>
              <a:t>Group part of </a:t>
            </a:r>
            <a:r>
              <a:rPr lang="en-US" sz="2400" b="1" dirty="0" smtClean="0"/>
              <a:t>Readiness </a:t>
            </a:r>
            <a:r>
              <a:rPr lang="en-US" sz="2400" b="1" dirty="0" smtClean="0"/>
              <a:t>Assessments </a:t>
            </a:r>
            <a:r>
              <a:rPr lang="en-US" sz="2400" i="1" dirty="0"/>
              <a:t>(always record attendance</a:t>
            </a:r>
            <a:r>
              <a:rPr lang="en-US" sz="2400" i="1" dirty="0" smtClean="0"/>
              <a:t>)</a:t>
            </a:r>
            <a:endParaRPr lang="en-US" sz="2400" b="1" i="1" dirty="0" smtClean="0"/>
          </a:p>
          <a:p>
            <a:pPr marL="742950" lvl="1"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3200" u="sng" dirty="0" smtClean="0"/>
              <a:t>Other:</a:t>
            </a:r>
            <a:endParaRPr lang="en-US" sz="3200" u="sng" dirty="0"/>
          </a:p>
          <a:p>
            <a:pPr marL="742950" lvl="1" indent="-285750">
              <a:buFont typeface="Arial" panose="020B0604020202020204" pitchFamily="34" charset="0"/>
              <a:buChar char="•"/>
            </a:pPr>
            <a:r>
              <a:rPr lang="en-US" sz="2400" dirty="0" smtClean="0"/>
              <a:t>Sit together in lecture and lab</a:t>
            </a:r>
          </a:p>
          <a:p>
            <a:pPr marL="742950" lvl="1" indent="-285750">
              <a:buFont typeface="Arial" panose="020B0604020202020204" pitchFamily="34" charset="0"/>
              <a:buChar char="•"/>
            </a:pPr>
            <a:r>
              <a:rPr lang="en-US" sz="2400" dirty="0" smtClean="0"/>
              <a:t>If a group problem arises, let me know sooner rather than later</a:t>
            </a:r>
            <a:r>
              <a:rPr lang="en-US" sz="2400" dirty="0" smtClean="0"/>
              <a:t>.</a:t>
            </a:r>
          </a:p>
          <a:p>
            <a:pPr marL="742950" lvl="1" indent="-285750">
              <a:buFont typeface="Arial" panose="020B0604020202020204" pitchFamily="34" charset="0"/>
              <a:buChar char="•"/>
            </a:pPr>
            <a:r>
              <a:rPr lang="en-US" sz="2400" dirty="0" smtClean="0"/>
              <a:t>Peer evaluations</a:t>
            </a:r>
            <a:endParaRPr lang="en-US" sz="2400" dirty="0"/>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endParaRPr lang="en-US" sz="2400" dirty="0"/>
          </a:p>
        </p:txBody>
      </p:sp>
      <p:pic>
        <p:nvPicPr>
          <p:cNvPr id="2052" name="Picture 4" descr="Image result for lego part of a team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17" y="89864"/>
            <a:ext cx="3803938" cy="320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8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humbs up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0101" y="236377"/>
            <a:ext cx="3123436" cy="2202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Tips for Success</a:t>
            </a:r>
            <a:endParaRPr lang="en-US" dirty="0"/>
          </a:p>
        </p:txBody>
      </p:sp>
      <p:sp>
        <p:nvSpPr>
          <p:cNvPr id="4" name="TextBox 3"/>
          <p:cNvSpPr txBox="1"/>
          <p:nvPr/>
        </p:nvSpPr>
        <p:spPr>
          <a:xfrm>
            <a:off x="431800" y="1810200"/>
            <a:ext cx="89154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 </a:t>
            </a:r>
            <a:r>
              <a:rPr lang="en-US" sz="2000" dirty="0"/>
              <a:t>will regularly send announcements by email, please make sure </a:t>
            </a:r>
            <a:r>
              <a:rPr lang="en-US" sz="2000" b="1" dirty="0"/>
              <a:t>to check your email daily</a:t>
            </a:r>
            <a:r>
              <a:rPr lang="en-US" sz="2000" dirty="0"/>
              <a:t>.</a:t>
            </a:r>
          </a:p>
          <a:p>
            <a:pPr marL="285750" indent="-285750">
              <a:buFont typeface="Arial" panose="020B0604020202020204" pitchFamily="34" charset="0"/>
              <a:buChar char="•"/>
            </a:pPr>
            <a:r>
              <a:rPr lang="en-US" sz="2000" dirty="0"/>
              <a:t>Complete the </a:t>
            </a:r>
            <a:r>
              <a:rPr lang="en-US" sz="2000" b="1" dirty="0" smtClean="0"/>
              <a:t>videos/reading</a:t>
            </a:r>
            <a:r>
              <a:rPr lang="en-US" sz="2000" dirty="0" smtClean="0"/>
              <a:t> </a:t>
            </a:r>
            <a:r>
              <a:rPr lang="en-US" sz="2000" dirty="0"/>
              <a:t>before a new unit begins, and then review again after the unit is over.</a:t>
            </a:r>
          </a:p>
          <a:p>
            <a:pPr marL="285750" indent="-285750">
              <a:buFont typeface="Arial" panose="020B0604020202020204" pitchFamily="34" charset="0"/>
              <a:buChar char="•"/>
            </a:pPr>
            <a:r>
              <a:rPr lang="en-US" sz="2000" dirty="0"/>
              <a:t>Be an </a:t>
            </a:r>
            <a:r>
              <a:rPr lang="en-US" sz="2000" b="1" dirty="0"/>
              <a:t>active participant </a:t>
            </a:r>
            <a:r>
              <a:rPr lang="en-US" sz="2000" dirty="0"/>
              <a:t>during lectures and labs.</a:t>
            </a:r>
          </a:p>
          <a:p>
            <a:pPr marL="285750" indent="-285750">
              <a:buFont typeface="Arial" panose="020B0604020202020204" pitchFamily="34" charset="0"/>
              <a:buChar char="•"/>
            </a:pPr>
            <a:r>
              <a:rPr lang="en-US" sz="2000" b="1" dirty="0"/>
              <a:t>Ask questions </a:t>
            </a:r>
            <a:r>
              <a:rPr lang="en-US" sz="2000" dirty="0"/>
              <a:t>- during class or office hours, or by email. Ask me, your TAs, and your classmates.</a:t>
            </a:r>
          </a:p>
          <a:p>
            <a:pPr marL="285750" indent="-285750">
              <a:buFont typeface="Arial" panose="020B0604020202020204" pitchFamily="34" charset="0"/>
              <a:buChar char="•"/>
            </a:pPr>
            <a:r>
              <a:rPr lang="en-US" sz="2000" dirty="0"/>
              <a:t>Do the </a:t>
            </a:r>
            <a:r>
              <a:rPr lang="en-US" sz="2000" b="1" dirty="0"/>
              <a:t>problem sets - start early </a:t>
            </a:r>
            <a:r>
              <a:rPr lang="en-US" sz="2000" dirty="0"/>
              <a:t>and make sure you attempt and understand all questions.</a:t>
            </a:r>
          </a:p>
          <a:p>
            <a:pPr marL="285750" indent="-285750">
              <a:buFont typeface="Arial" panose="020B0604020202020204" pitchFamily="34" charset="0"/>
              <a:buChar char="•"/>
            </a:pPr>
            <a:r>
              <a:rPr lang="en-US" sz="2000" b="1" dirty="0"/>
              <a:t>Start your project early </a:t>
            </a:r>
            <a:r>
              <a:rPr lang="en-US" sz="2000" dirty="0"/>
              <a:t>and </a:t>
            </a:r>
            <a:r>
              <a:rPr lang="en-US" sz="2000" dirty="0" smtClean="0"/>
              <a:t>allow </a:t>
            </a:r>
            <a:r>
              <a:rPr lang="en-US" sz="2000" dirty="0"/>
              <a:t>adequate time to complete it.</a:t>
            </a:r>
          </a:p>
          <a:p>
            <a:pPr marL="285750" indent="-285750">
              <a:buFont typeface="Arial" panose="020B0604020202020204" pitchFamily="34" charset="0"/>
              <a:buChar char="•"/>
            </a:pPr>
            <a:r>
              <a:rPr lang="en-US" sz="2000" dirty="0"/>
              <a:t>Give yourself plenty of time </a:t>
            </a:r>
            <a:r>
              <a:rPr lang="en-US" sz="2000" dirty="0" smtClean="0"/>
              <a:t>to </a:t>
            </a:r>
            <a:r>
              <a:rPr lang="en-US" sz="2000" dirty="0"/>
              <a:t>prepare a </a:t>
            </a:r>
            <a:r>
              <a:rPr lang="en-US" sz="2000" b="1" dirty="0"/>
              <a:t>good cheat sheet for exams</a:t>
            </a:r>
            <a:r>
              <a:rPr lang="en-US" sz="2000" dirty="0"/>
              <a:t>. This requires going through the material and taking the time to review the concepts that you’re not comfortable with.</a:t>
            </a:r>
          </a:p>
          <a:p>
            <a:pPr marL="285750" indent="-285750">
              <a:buFont typeface="Arial" panose="020B0604020202020204" pitchFamily="34" charset="0"/>
              <a:buChar char="•"/>
            </a:pPr>
            <a:r>
              <a:rPr lang="en-US" sz="2000" b="1" dirty="0"/>
              <a:t>Do not procrastinate</a:t>
            </a:r>
            <a:r>
              <a:rPr lang="en-US" sz="2000" dirty="0"/>
              <a:t> - don’t let a unit go by with unanswered questions as it will just make the following unit’s material even more difficult to follow.</a:t>
            </a:r>
          </a:p>
          <a:p>
            <a:pPr marL="285750" indent="-285750">
              <a:buFont typeface="Arial" panose="020B0604020202020204" pitchFamily="34" charset="0"/>
              <a:buChar char="•"/>
            </a:pPr>
            <a:r>
              <a:rPr lang="en-US" sz="2000" dirty="0"/>
              <a:t>For more tips, see </a:t>
            </a:r>
            <a:r>
              <a:rPr lang="en-US" sz="2000" dirty="0">
                <a:hlinkClick r:id="rId3"/>
              </a:rPr>
              <a:t>Course </a:t>
            </a:r>
            <a:r>
              <a:rPr lang="en-US" sz="2000" dirty="0" smtClean="0">
                <a:hlinkClick r:id="rId3"/>
              </a:rPr>
              <a:t>Tips</a:t>
            </a:r>
            <a:endParaRPr lang="en-US" sz="2800" dirty="0"/>
          </a:p>
        </p:txBody>
      </p:sp>
    </p:spTree>
    <p:extLst>
      <p:ext uri="{BB962C8B-B14F-4D97-AF65-F5344CB8AC3E}">
        <p14:creationId xmlns:p14="http://schemas.microsoft.com/office/powerpoint/2010/main" val="3665657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11820"/>
          </a:xfrm>
        </p:spPr>
        <p:txBody>
          <a:bodyPr/>
          <a:lstStyle/>
          <a:p>
            <a:r>
              <a:rPr lang="en-US" dirty="0" smtClean="0"/>
              <a:t>Policies: When in doubt… check with the syllabus first!</a:t>
            </a:r>
            <a:endParaRPr lang="en-US" dirty="0"/>
          </a:p>
        </p:txBody>
      </p:sp>
    </p:spTree>
    <p:extLst>
      <p:ext uri="{BB962C8B-B14F-4D97-AF65-F5344CB8AC3E}">
        <p14:creationId xmlns:p14="http://schemas.microsoft.com/office/powerpoint/2010/main" val="396914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294511" y="1352550"/>
            <a:ext cx="6848475" cy="5505450"/>
          </a:xfrm>
          <a:prstGeom prst="rect">
            <a:avLst/>
          </a:prstGeom>
        </p:spPr>
      </p:pic>
      <p:sp>
        <p:nvSpPr>
          <p:cNvPr id="5" name="TextBox 4"/>
          <p:cNvSpPr txBox="1"/>
          <p:nvPr/>
        </p:nvSpPr>
        <p:spPr>
          <a:xfrm>
            <a:off x="323045" y="151109"/>
            <a:ext cx="7324664" cy="2308324"/>
          </a:xfrm>
          <a:prstGeom prst="rect">
            <a:avLst/>
          </a:prstGeom>
          <a:noFill/>
        </p:spPr>
        <p:txBody>
          <a:bodyPr wrap="square" rtlCol="0">
            <a:spAutoFit/>
          </a:bodyPr>
          <a:lstStyle/>
          <a:p>
            <a:r>
              <a:rPr lang="en-US" sz="7200" b="1" dirty="0" smtClean="0"/>
              <a:t>What do you get out of this course?</a:t>
            </a:r>
            <a:endParaRPr lang="en-US" sz="7200" b="1" dirty="0"/>
          </a:p>
        </p:txBody>
      </p:sp>
      <p:sp>
        <p:nvSpPr>
          <p:cNvPr id="6" name="TextBox 5"/>
          <p:cNvSpPr txBox="1"/>
          <p:nvPr/>
        </p:nvSpPr>
        <p:spPr>
          <a:xfrm>
            <a:off x="673024" y="3195145"/>
            <a:ext cx="5312909" cy="3785652"/>
          </a:xfrm>
          <a:prstGeom prst="rect">
            <a:avLst/>
          </a:prstGeom>
          <a:noFill/>
        </p:spPr>
        <p:txBody>
          <a:bodyPr wrap="square" rtlCol="0">
            <a:spAutoFit/>
          </a:bodyPr>
          <a:lstStyle/>
          <a:p>
            <a:r>
              <a:rPr lang="en-US" sz="2400" b="1" dirty="0" smtClean="0"/>
              <a:t>Current State of Data Analysis/Science:</a:t>
            </a:r>
          </a:p>
          <a:p>
            <a:pPr marL="457200" indent="-457200">
              <a:buFont typeface="+mj-lt"/>
              <a:buAutoNum type="arabicPeriod"/>
            </a:pPr>
            <a:r>
              <a:rPr lang="en-US" sz="2400" dirty="0"/>
              <a:t>Field of data analysis is broad! (Impossible to know </a:t>
            </a:r>
            <a:r>
              <a:rPr lang="en-US" sz="2400" i="1" dirty="0"/>
              <a:t>everything</a:t>
            </a:r>
            <a:r>
              <a:rPr lang="en-US" sz="2400" i="1" dirty="0" smtClean="0"/>
              <a:t>.)</a:t>
            </a:r>
            <a:endParaRPr lang="en-US" sz="2400" dirty="0" smtClean="0"/>
          </a:p>
          <a:p>
            <a:pPr marL="457200" indent="-457200">
              <a:buFont typeface="+mj-lt"/>
              <a:buAutoNum type="arabicPeriod"/>
            </a:pPr>
            <a:r>
              <a:rPr lang="en-US" sz="2400" dirty="0" smtClean="0"/>
              <a:t>New and useful statistical analyses and algorithms are developed everyday!</a:t>
            </a:r>
          </a:p>
          <a:p>
            <a:pPr marL="457200" indent="-457200">
              <a:buFont typeface="+mj-lt"/>
              <a:buAutoNum type="arabicPeriod"/>
            </a:pPr>
            <a:r>
              <a:rPr lang="en-US" sz="2400" dirty="0"/>
              <a:t>Datasets are larger</a:t>
            </a:r>
            <a:r>
              <a:rPr lang="en-US" sz="2400" dirty="0" smtClean="0"/>
              <a:t>!</a:t>
            </a:r>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a:p>
        </p:txBody>
      </p:sp>
      <p:cxnSp>
        <p:nvCxnSpPr>
          <p:cNvPr id="23" name="Elbow Connector 22"/>
          <p:cNvCxnSpPr/>
          <p:nvPr/>
        </p:nvCxnSpPr>
        <p:spPr>
          <a:xfrm flipV="1">
            <a:off x="508000" y="2336800"/>
            <a:ext cx="7139709" cy="2233099"/>
          </a:xfrm>
          <a:prstGeom prst="bentConnector3">
            <a:avLst>
              <a:gd name="adj1" fmla="val -3897"/>
            </a:avLst>
          </a:prstGeom>
          <a:ln>
            <a:tailEnd type="triangle"/>
          </a:ln>
        </p:spPr>
        <p:style>
          <a:lnRef idx="1">
            <a:schemeClr val="dk1"/>
          </a:lnRef>
          <a:fillRef idx="0">
            <a:schemeClr val="dk1"/>
          </a:fillRef>
          <a:effectRef idx="0">
            <a:schemeClr val="dk1"/>
          </a:effectRef>
          <a:fontRef idx="minor">
            <a:schemeClr val="tx1"/>
          </a:fontRef>
        </p:style>
      </p:cxnSp>
      <p:cxnSp>
        <p:nvCxnSpPr>
          <p:cNvPr id="26" name="Elbow Connector 25"/>
          <p:cNvCxnSpPr/>
          <p:nvPr/>
        </p:nvCxnSpPr>
        <p:spPr>
          <a:xfrm>
            <a:off x="508000" y="4581185"/>
            <a:ext cx="9144000" cy="1527515"/>
          </a:xfrm>
          <a:prstGeom prst="bentConnector3">
            <a:avLst>
              <a:gd name="adj1" fmla="val -3056"/>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3708400" y="5575300"/>
            <a:ext cx="2921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5041900" y="3671232"/>
            <a:ext cx="800100" cy="174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106155" y="6219709"/>
            <a:ext cx="9724102" cy="523220"/>
          </a:xfrm>
          <a:prstGeom prst="rect">
            <a:avLst/>
          </a:prstGeom>
        </p:spPr>
        <p:txBody>
          <a:bodyPr wrap="square">
            <a:spAutoFit/>
          </a:bodyPr>
          <a:lstStyle/>
          <a:p>
            <a:r>
              <a:rPr lang="en-US" sz="1400" dirty="0">
                <a:hlinkClick r:id="rId3"/>
              </a:rPr>
              <a:t>https://</a:t>
            </a:r>
            <a:r>
              <a:rPr lang="en-US" sz="1400" dirty="0" smtClean="0">
                <a:hlinkClick r:id="rId3"/>
              </a:rPr>
              <a:t>www.amstat.org/asa/education/Curriculum-Guidelines-for-Undergraduate-Programs-in-Statistical-Science.aspx</a:t>
            </a:r>
            <a:endParaRPr lang="en-US" sz="1400" dirty="0" smtClean="0"/>
          </a:p>
          <a:p>
            <a:endParaRPr lang="en-US" sz="1400" dirty="0"/>
          </a:p>
        </p:txBody>
      </p:sp>
    </p:spTree>
    <p:extLst>
      <p:ext uri="{BB962C8B-B14F-4D97-AF65-F5344CB8AC3E}">
        <p14:creationId xmlns:p14="http://schemas.microsoft.com/office/powerpoint/2010/main" val="3101913828"/>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200890" y="1626467"/>
            <a:ext cx="10171546" cy="4351338"/>
          </a:xfrm>
        </p:spPr>
        <p:txBody>
          <a:bodyPr>
            <a:normAutofit lnSpcReduction="10000"/>
          </a:bodyPr>
          <a:lstStyle/>
          <a:p>
            <a:r>
              <a:rPr lang="en-US" b="1" dirty="0" smtClean="0"/>
              <a:t>Statistics:</a:t>
            </a:r>
          </a:p>
          <a:p>
            <a:pPr lvl="1"/>
            <a:r>
              <a:rPr lang="en-US" dirty="0" smtClean="0"/>
              <a:t>“A branch of mathematics dealing with the </a:t>
            </a:r>
            <a:r>
              <a:rPr lang="en-US" b="1" dirty="0" smtClean="0"/>
              <a:t>collection, analysis, interpretation, and presentation </a:t>
            </a:r>
            <a:r>
              <a:rPr lang="en-US" dirty="0" smtClean="0"/>
              <a:t>of masses of numerical data.” –</a:t>
            </a:r>
            <a:r>
              <a:rPr lang="en-US" i="1" dirty="0" smtClean="0"/>
              <a:t>Webster’s New Collegiate Dictionary</a:t>
            </a:r>
          </a:p>
          <a:p>
            <a:r>
              <a:rPr lang="en-US" b="1" dirty="0" smtClean="0"/>
              <a:t>Main </a:t>
            </a:r>
            <a:r>
              <a:rPr lang="en-US" b="1" dirty="0"/>
              <a:t>Objective of </a:t>
            </a:r>
            <a:r>
              <a:rPr lang="en-US" b="1" dirty="0" smtClean="0"/>
              <a:t>Statistics:</a:t>
            </a:r>
          </a:p>
          <a:p>
            <a:pPr lvl="1"/>
            <a:r>
              <a:rPr lang="en-US" dirty="0" smtClean="0"/>
              <a:t>“Make an </a:t>
            </a:r>
            <a:r>
              <a:rPr lang="en-US" u="sng" dirty="0" smtClean="0"/>
              <a:t>inference</a:t>
            </a:r>
            <a:r>
              <a:rPr lang="en-US" dirty="0" smtClean="0"/>
              <a:t> about a </a:t>
            </a:r>
            <a:r>
              <a:rPr lang="en-US" u="sng" dirty="0" smtClean="0"/>
              <a:t>population</a:t>
            </a:r>
            <a:r>
              <a:rPr lang="en-US" dirty="0" smtClean="0"/>
              <a:t> based on information contained in a </a:t>
            </a:r>
            <a:r>
              <a:rPr lang="en-US" u="sng" dirty="0" smtClean="0"/>
              <a:t>sample</a:t>
            </a:r>
            <a:r>
              <a:rPr lang="en-US" dirty="0" smtClean="0"/>
              <a:t> from that population and to provide an associated measure of goodness for the inference.” –</a:t>
            </a:r>
            <a:r>
              <a:rPr lang="en-US" i="1" dirty="0" err="1" smtClean="0"/>
              <a:t>Wackerly</a:t>
            </a:r>
            <a:r>
              <a:rPr lang="en-US" i="1" dirty="0" smtClean="0"/>
              <a:t> et al. 2002</a:t>
            </a:r>
          </a:p>
          <a:p>
            <a:r>
              <a:rPr lang="en-US" b="1" dirty="0" smtClean="0"/>
              <a:t>Main Objective of the Course:</a:t>
            </a:r>
          </a:p>
          <a:p>
            <a:pPr lvl="1"/>
            <a:r>
              <a:rPr lang="en-US" dirty="0" smtClean="0"/>
              <a:t>Make sense of </a:t>
            </a:r>
            <a:r>
              <a:rPr lang="en-US" b="1" dirty="0" smtClean="0"/>
              <a:t>data</a:t>
            </a:r>
            <a:r>
              <a:rPr lang="en-US" dirty="0" smtClean="0"/>
              <a:t> using statistical </a:t>
            </a:r>
            <a:r>
              <a:rPr lang="en-US" u="sng" dirty="0" smtClean="0"/>
              <a:t>tools</a:t>
            </a:r>
            <a:r>
              <a:rPr lang="en-US" dirty="0" smtClean="0"/>
              <a:t>.</a:t>
            </a:r>
          </a:p>
          <a:p>
            <a:pPr lvl="2"/>
            <a:r>
              <a:rPr lang="en-US" dirty="0"/>
              <a:t>Make informed decisions.</a:t>
            </a:r>
          </a:p>
          <a:p>
            <a:pPr lvl="2"/>
            <a:r>
              <a:rPr lang="en-US" dirty="0" smtClean="0"/>
              <a:t>Explore </a:t>
            </a:r>
            <a:r>
              <a:rPr lang="en-US" dirty="0" smtClean="0"/>
              <a:t>relationships between variables</a:t>
            </a:r>
            <a:r>
              <a:rPr lang="en-US" dirty="0" smtClean="0"/>
              <a:t>.</a:t>
            </a:r>
            <a:endParaRPr lang="en-US" dirty="0" smtClean="0"/>
          </a:p>
        </p:txBody>
      </p:sp>
      <p:pic>
        <p:nvPicPr>
          <p:cNvPr id="4" name="Picture 2" descr="Flat View Photography of Four Persons Sitting Facing Laptop on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416" y="4116148"/>
            <a:ext cx="3560331" cy="266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4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U-Turn Arrow 30"/>
          <p:cNvSpPr/>
          <p:nvPr/>
        </p:nvSpPr>
        <p:spPr>
          <a:xfrm flipH="1">
            <a:off x="1779128" y="1431519"/>
            <a:ext cx="8342266"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aphicFrame>
        <p:nvGraphicFramePr>
          <p:cNvPr id="4" name="Diagram 3"/>
          <p:cNvGraphicFramePr/>
          <p:nvPr>
            <p:extLst/>
          </p:nvPr>
        </p:nvGraphicFramePr>
        <p:xfrm>
          <a:off x="1417384" y="419626"/>
          <a:ext cx="93122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rot="10800000">
            <a:off x="3277440" y="2321308"/>
            <a:ext cx="379320" cy="443733"/>
            <a:chOff x="1972265" y="2487466"/>
            <a:chExt cx="379320" cy="443733"/>
          </a:xfrm>
          <a:scene3d>
            <a:camera prst="orthographicFront">
              <a:rot lat="0" lon="0" rev="0"/>
            </a:camera>
            <a:lightRig rig="contrasting" dir="t">
              <a:rot lat="0" lon="0" rev="1200000"/>
            </a:lightRig>
          </a:scene3d>
        </p:grpSpPr>
        <p:sp>
          <p:nvSpPr>
            <p:cNvPr id="6" name="Right Arrow 5"/>
            <p:cNvSpPr/>
            <p:nvPr/>
          </p:nvSpPr>
          <p:spPr>
            <a:xfrm>
              <a:off x="1972265"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Right Arrow 4"/>
            <p:cNvSpPr txBox="1"/>
            <p:nvPr/>
          </p:nvSpPr>
          <p:spPr>
            <a:xfrm>
              <a:off x="1972265"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7" name="Group 16"/>
          <p:cNvGrpSpPr/>
          <p:nvPr/>
        </p:nvGrpSpPr>
        <p:grpSpPr>
          <a:xfrm rot="10800000">
            <a:off x="5826964" y="2321309"/>
            <a:ext cx="379320" cy="443733"/>
            <a:chOff x="4087157" y="2487466"/>
            <a:chExt cx="379320" cy="443733"/>
          </a:xfrm>
          <a:scene3d>
            <a:camera prst="orthographicFront">
              <a:rot lat="0" lon="0" rev="0"/>
            </a:camera>
            <a:lightRig rig="contrasting" dir="t">
              <a:rot lat="0" lon="0" rev="1200000"/>
            </a:lightRig>
          </a:scene3d>
        </p:grpSpPr>
        <p:sp>
          <p:nvSpPr>
            <p:cNvPr id="18" name="Right Arrow 17"/>
            <p:cNvSpPr/>
            <p:nvPr/>
          </p:nvSpPr>
          <p:spPr>
            <a:xfrm>
              <a:off x="4087157"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19" name="Right Arrow 4"/>
            <p:cNvSpPr txBox="1"/>
            <p:nvPr/>
          </p:nvSpPr>
          <p:spPr>
            <a:xfrm>
              <a:off x="4087157"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20" name="Group 19"/>
          <p:cNvGrpSpPr/>
          <p:nvPr/>
        </p:nvGrpSpPr>
        <p:grpSpPr>
          <a:xfrm rot="10800000">
            <a:off x="8278311" y="2303750"/>
            <a:ext cx="379320" cy="443733"/>
            <a:chOff x="7010734" y="3144693"/>
            <a:chExt cx="379320" cy="443733"/>
          </a:xfrm>
          <a:scene3d>
            <a:camera prst="orthographicFront">
              <a:rot lat="0" lon="0" rev="0"/>
            </a:camera>
            <a:lightRig rig="contrasting" dir="t">
              <a:rot lat="0" lon="0" rev="1200000"/>
            </a:lightRig>
          </a:scene3d>
        </p:grpSpPr>
        <p:sp>
          <p:nvSpPr>
            <p:cNvPr id="21" name="Right Arrow 20"/>
            <p:cNvSpPr/>
            <p:nvPr/>
          </p:nvSpPr>
          <p:spPr>
            <a:xfrm>
              <a:off x="7010734" y="3144693"/>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22" name="Right Arrow 4"/>
            <p:cNvSpPr txBox="1"/>
            <p:nvPr/>
          </p:nvSpPr>
          <p:spPr>
            <a:xfrm>
              <a:off x="7010734" y="3233440"/>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27" name="U-Turn Arrow 26"/>
          <p:cNvSpPr/>
          <p:nvPr/>
        </p:nvSpPr>
        <p:spPr>
          <a:xfrm flipH="1">
            <a:off x="1779129" y="1431518"/>
            <a:ext cx="5557838"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29" name="Right Arrow 28"/>
          <p:cNvSpPr/>
          <p:nvPr/>
        </p:nvSpPr>
        <p:spPr>
          <a:xfrm>
            <a:off x="400050" y="2982869"/>
            <a:ext cx="842963" cy="2921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2906206" y="0"/>
            <a:ext cx="7372350" cy="1107996"/>
          </a:xfrm>
          <a:prstGeom prst="rect">
            <a:avLst/>
          </a:prstGeom>
          <a:noFill/>
        </p:spPr>
        <p:txBody>
          <a:bodyPr wrap="square" rtlCol="0">
            <a:spAutoFit/>
          </a:bodyPr>
          <a:lstStyle/>
          <a:p>
            <a:r>
              <a:rPr lang="en-US" sz="6600" b="1" dirty="0" smtClean="0"/>
              <a:t>Course Roadmap</a:t>
            </a:r>
            <a:endParaRPr lang="en-US" sz="6600" b="1" dirty="0"/>
          </a:p>
        </p:txBody>
      </p:sp>
      <p:sp>
        <p:nvSpPr>
          <p:cNvPr id="32" name="U-Turn Arrow 31"/>
          <p:cNvSpPr/>
          <p:nvPr/>
        </p:nvSpPr>
        <p:spPr>
          <a:xfrm flipH="1">
            <a:off x="1779128" y="1431517"/>
            <a:ext cx="3224214"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738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Times and Locations</a:t>
            </a:r>
            <a:endParaRPr lang="en-US" dirty="0"/>
          </a:p>
        </p:txBody>
      </p:sp>
      <p:sp>
        <p:nvSpPr>
          <p:cNvPr id="3" name="Content Placeholder 2"/>
          <p:cNvSpPr>
            <a:spLocks noGrp="1"/>
          </p:cNvSpPr>
          <p:nvPr>
            <p:ph idx="1"/>
          </p:nvPr>
        </p:nvSpPr>
        <p:spPr>
          <a:xfrm>
            <a:off x="0" y="1797916"/>
            <a:ext cx="11970328" cy="4351338"/>
          </a:xfrm>
        </p:spPr>
        <p:txBody>
          <a:bodyPr>
            <a:normAutofit fontScale="85000" lnSpcReduction="10000"/>
          </a:bodyPr>
          <a:lstStyle/>
          <a:p>
            <a:r>
              <a:rPr lang="en-US" b="1" dirty="0" smtClean="0"/>
              <a:t>Main Lecture:</a:t>
            </a:r>
          </a:p>
          <a:p>
            <a:pPr lvl="1"/>
            <a:r>
              <a:rPr lang="en-US" dirty="0" smtClean="0"/>
              <a:t>M/W 3:05pm-4:20pm French Science 2231</a:t>
            </a:r>
          </a:p>
          <a:p>
            <a:pPr lvl="1"/>
            <a:r>
              <a:rPr lang="en-US" u="sng" dirty="0" smtClean="0"/>
              <a:t>Instructor</a:t>
            </a:r>
            <a:r>
              <a:rPr lang="en-US" dirty="0" smtClean="0"/>
              <a:t>: Dr. Victoria Ellison</a:t>
            </a:r>
          </a:p>
          <a:p>
            <a:pPr lvl="1"/>
            <a:r>
              <a:rPr lang="en-US" dirty="0" smtClean="0"/>
              <a:t>(</a:t>
            </a:r>
            <a:r>
              <a:rPr lang="en-US" u="sng" dirty="0" smtClean="0"/>
              <a:t>Lecture TAS</a:t>
            </a:r>
            <a:r>
              <a:rPr lang="en-US" dirty="0" smtClean="0"/>
              <a:t>: Melanie Lai </a:t>
            </a:r>
            <a:r>
              <a:rPr lang="en-US" dirty="0" err="1" smtClean="0"/>
              <a:t>Wai</a:t>
            </a:r>
            <a:r>
              <a:rPr lang="en-US" dirty="0" smtClean="0"/>
              <a:t>  and Lavonne Hoang)</a:t>
            </a:r>
          </a:p>
          <a:p>
            <a:pPr lvl="1"/>
            <a:endParaRPr lang="en-US" dirty="0"/>
          </a:p>
          <a:p>
            <a:r>
              <a:rPr lang="en-US" b="1" dirty="0" smtClean="0"/>
              <a:t>Labs Sections:</a:t>
            </a:r>
          </a:p>
          <a:p>
            <a:pPr marL="914400" lvl="1" indent="-457200">
              <a:buFont typeface="+mj-lt"/>
              <a:buAutoNum type="arabicPeriod"/>
            </a:pPr>
            <a:r>
              <a:rPr lang="en-US" dirty="0"/>
              <a:t>TH 8:30am-9:45am, Perkins LINK 088 Classroom 4 </a:t>
            </a:r>
            <a:r>
              <a:rPr lang="en-US" dirty="0" smtClean="0"/>
              <a:t>(</a:t>
            </a:r>
            <a:r>
              <a:rPr lang="en-US" u="sng" dirty="0" smtClean="0"/>
              <a:t>Lab TA</a:t>
            </a:r>
            <a:r>
              <a:rPr lang="en-US" dirty="0"/>
              <a:t>: Tessa Johnson, </a:t>
            </a:r>
            <a:r>
              <a:rPr lang="en-US" dirty="0" smtClean="0">
                <a:hlinkClick r:id="rId2"/>
              </a:rPr>
              <a:t>tessa.johnson@duke.edu</a:t>
            </a:r>
            <a:r>
              <a:rPr lang="en-US" dirty="0" smtClean="0"/>
              <a:t>)</a:t>
            </a:r>
          </a:p>
          <a:p>
            <a:pPr marL="914400" lvl="1" indent="-457200">
              <a:buFont typeface="+mj-lt"/>
              <a:buAutoNum type="arabicPeriod"/>
            </a:pPr>
            <a:r>
              <a:rPr lang="en-US" dirty="0" smtClean="0"/>
              <a:t>TH </a:t>
            </a:r>
            <a:r>
              <a:rPr lang="en-US" dirty="0"/>
              <a:t>10:05am-11:20am, Perkins LINK 087 Classroom 3 </a:t>
            </a:r>
            <a:r>
              <a:rPr lang="en-US" dirty="0" smtClean="0"/>
              <a:t>(</a:t>
            </a:r>
            <a:r>
              <a:rPr lang="en-US" u="sng" dirty="0"/>
              <a:t>Lab TA </a:t>
            </a:r>
            <a:r>
              <a:rPr lang="en-US" dirty="0" smtClean="0"/>
              <a:t>: </a:t>
            </a:r>
            <a:r>
              <a:rPr lang="en-US" dirty="0"/>
              <a:t>Vanessa </a:t>
            </a:r>
            <a:r>
              <a:rPr lang="en-US" dirty="0" err="1"/>
              <a:t>Alwan</a:t>
            </a:r>
            <a:r>
              <a:rPr lang="en-US" dirty="0"/>
              <a:t>, </a:t>
            </a:r>
            <a:r>
              <a:rPr lang="en-US" dirty="0" smtClean="0">
                <a:hlinkClick r:id="rId3"/>
              </a:rPr>
              <a:t>vanessa.alwan@duke.edu</a:t>
            </a:r>
            <a:r>
              <a:rPr lang="en-US" dirty="0" smtClean="0"/>
              <a:t>)</a:t>
            </a:r>
          </a:p>
          <a:p>
            <a:pPr marL="914400" lvl="1" indent="-457200">
              <a:buFont typeface="+mj-lt"/>
              <a:buAutoNum type="arabicPeriod"/>
            </a:pPr>
            <a:r>
              <a:rPr lang="en-US" dirty="0" smtClean="0"/>
              <a:t>TH </a:t>
            </a:r>
            <a:r>
              <a:rPr lang="en-US" dirty="0"/>
              <a:t>11:45am-1:00PM, Perkins LINK 088 Classroom 4 </a:t>
            </a:r>
            <a:r>
              <a:rPr lang="en-US" dirty="0" smtClean="0"/>
              <a:t>(</a:t>
            </a:r>
            <a:r>
              <a:rPr lang="en-US" u="sng" dirty="0"/>
              <a:t>Lab TA </a:t>
            </a:r>
            <a:r>
              <a:rPr lang="en-US" dirty="0" smtClean="0"/>
              <a:t>: </a:t>
            </a:r>
            <a:r>
              <a:rPr lang="en-US" dirty="0"/>
              <a:t>Morgan Bird, </a:t>
            </a:r>
            <a:r>
              <a:rPr lang="en-US" dirty="0" smtClean="0">
                <a:hlinkClick r:id="rId4"/>
              </a:rPr>
              <a:t>morgan.bird@duke.edu</a:t>
            </a:r>
            <a:r>
              <a:rPr lang="en-US" dirty="0" smtClean="0"/>
              <a:t>)</a:t>
            </a:r>
          </a:p>
          <a:p>
            <a:pPr marL="914400" lvl="1" indent="-457200">
              <a:buFont typeface="+mj-lt"/>
              <a:buAutoNum type="arabicPeriod"/>
            </a:pPr>
            <a:r>
              <a:rPr lang="en-US" dirty="0" smtClean="0"/>
              <a:t>TH </a:t>
            </a:r>
            <a:r>
              <a:rPr lang="en-US" dirty="0"/>
              <a:t>1:25pm-2:40pm, Perkins LINK 088 Classroom 4 </a:t>
            </a:r>
            <a:r>
              <a:rPr lang="en-US" dirty="0" smtClean="0"/>
              <a:t>(</a:t>
            </a:r>
            <a:r>
              <a:rPr lang="en-US" u="sng" dirty="0" smtClean="0"/>
              <a:t>Lab </a:t>
            </a:r>
            <a:r>
              <a:rPr lang="en-US" u="sng" dirty="0"/>
              <a:t>TA</a:t>
            </a:r>
            <a:r>
              <a:rPr lang="en-US" dirty="0" smtClean="0"/>
              <a:t> </a:t>
            </a:r>
            <a:r>
              <a:rPr lang="en-US" dirty="0"/>
              <a:t>Tessa Johnson, </a:t>
            </a:r>
            <a:r>
              <a:rPr lang="en-US" dirty="0" smtClean="0">
                <a:hlinkClick r:id="rId2"/>
              </a:rPr>
              <a:t>tessa.johnson@duke.edu</a:t>
            </a:r>
            <a:r>
              <a:rPr lang="en-US" dirty="0" smtClean="0"/>
              <a:t>)</a:t>
            </a:r>
          </a:p>
          <a:p>
            <a:pPr marL="914400" lvl="1" indent="-457200">
              <a:buFont typeface="+mj-lt"/>
              <a:buAutoNum type="arabicPeriod"/>
            </a:pPr>
            <a:r>
              <a:rPr lang="en-US" dirty="0" smtClean="0"/>
              <a:t>TH </a:t>
            </a:r>
            <a:r>
              <a:rPr lang="en-US" dirty="0"/>
              <a:t>3:05pm-4:20pm, Perkins LINK 087 Classroom 3 </a:t>
            </a:r>
            <a:r>
              <a:rPr lang="en-US" dirty="0" smtClean="0"/>
              <a:t>(</a:t>
            </a:r>
            <a:r>
              <a:rPr lang="en-US" u="sng" dirty="0"/>
              <a:t>Lab TA </a:t>
            </a:r>
            <a:r>
              <a:rPr lang="en-US" dirty="0" smtClean="0"/>
              <a:t>: </a:t>
            </a:r>
            <a:r>
              <a:rPr lang="en-US" dirty="0"/>
              <a:t>Vanessa </a:t>
            </a:r>
            <a:r>
              <a:rPr lang="en-US" dirty="0" err="1"/>
              <a:t>Alwan</a:t>
            </a:r>
            <a:r>
              <a:rPr lang="en-US" dirty="0"/>
              <a:t>, </a:t>
            </a:r>
            <a:r>
              <a:rPr lang="en-US" dirty="0" smtClean="0">
                <a:hlinkClick r:id="rId3"/>
              </a:rPr>
              <a:t>vanessa.alwan@duke.edu</a:t>
            </a:r>
            <a:r>
              <a:rPr lang="en-US" dirty="0" smtClean="0"/>
              <a:t>)</a:t>
            </a:r>
          </a:p>
          <a:p>
            <a:pPr marL="914400" lvl="1" indent="-457200">
              <a:buFont typeface="+mj-lt"/>
              <a:buAutoNum type="arabicPeriod"/>
            </a:pPr>
            <a:r>
              <a:rPr lang="en-US" dirty="0" smtClean="0"/>
              <a:t>TH </a:t>
            </a:r>
            <a:r>
              <a:rPr lang="en-US" dirty="0"/>
              <a:t>4:40pm-5:55pm, Perkins LINK 087 Classroom 3 </a:t>
            </a:r>
            <a:r>
              <a:rPr lang="en-US" dirty="0" smtClean="0"/>
              <a:t>(</a:t>
            </a:r>
            <a:r>
              <a:rPr lang="en-US" u="sng" dirty="0"/>
              <a:t>Lab TA </a:t>
            </a:r>
            <a:r>
              <a:rPr lang="en-US" dirty="0" smtClean="0"/>
              <a:t>: </a:t>
            </a:r>
            <a:r>
              <a:rPr lang="en-US" dirty="0"/>
              <a:t>Tess Chandler, </a:t>
            </a:r>
            <a:r>
              <a:rPr lang="en-US" dirty="0">
                <a:hlinkClick r:id="rId5"/>
              </a:rPr>
              <a:t>sara.chandler@duke.edu</a:t>
            </a:r>
            <a:r>
              <a:rPr lang="en-US" dirty="0" smtClean="0"/>
              <a:t>)</a:t>
            </a:r>
          </a:p>
          <a:p>
            <a:pPr marL="457200" lvl="1" indent="0">
              <a:buNone/>
            </a:pPr>
            <a:endParaRPr lang="en-US" dirty="0"/>
          </a:p>
        </p:txBody>
      </p:sp>
    </p:spTree>
    <p:extLst>
      <p:ext uri="{BB962C8B-B14F-4D97-AF65-F5344CB8AC3E}">
        <p14:creationId xmlns:p14="http://schemas.microsoft.com/office/powerpoint/2010/main" val="400155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33818" y="4922087"/>
            <a:ext cx="3058182" cy="1935913"/>
          </a:xfrm>
          <a:prstGeom prst="rect">
            <a:avLst/>
          </a:prstGeom>
        </p:spPr>
      </p:pic>
      <p:sp>
        <p:nvSpPr>
          <p:cNvPr id="2" name="Title 1"/>
          <p:cNvSpPr>
            <a:spLocks noGrp="1"/>
          </p:cNvSpPr>
          <p:nvPr>
            <p:ph type="title"/>
          </p:nvPr>
        </p:nvSpPr>
        <p:spPr/>
        <p:txBody>
          <a:bodyPr/>
          <a:lstStyle/>
          <a:p>
            <a:r>
              <a:rPr lang="en-US" dirty="0" smtClean="0"/>
              <a:t>Who’s involved?</a:t>
            </a:r>
            <a:endParaRPr lang="en-US" dirty="0"/>
          </a:p>
        </p:txBody>
      </p:sp>
      <p:sp>
        <p:nvSpPr>
          <p:cNvPr id="3" name="Content Placeholder 2"/>
          <p:cNvSpPr>
            <a:spLocks noGrp="1"/>
          </p:cNvSpPr>
          <p:nvPr>
            <p:ph idx="1"/>
          </p:nvPr>
        </p:nvSpPr>
        <p:spPr>
          <a:xfrm>
            <a:off x="731684" y="1690687"/>
            <a:ext cx="10515600" cy="5039237"/>
          </a:xfrm>
        </p:spPr>
        <p:txBody>
          <a:bodyPr>
            <a:normAutofit lnSpcReduction="10000"/>
          </a:bodyPr>
          <a:lstStyle/>
          <a:p>
            <a:r>
              <a:rPr lang="en-US" u="sng" dirty="0" smtClean="0"/>
              <a:t>Instructor</a:t>
            </a:r>
            <a:r>
              <a:rPr lang="en-US" dirty="0" smtClean="0"/>
              <a:t>: </a:t>
            </a:r>
            <a:r>
              <a:rPr lang="en-US" b="1" dirty="0" smtClean="0"/>
              <a:t>Dr. Victoria Ellison</a:t>
            </a:r>
          </a:p>
          <a:p>
            <a:pPr lvl="1"/>
            <a:r>
              <a:rPr lang="en-US" dirty="0" smtClean="0"/>
              <a:t>Old </a:t>
            </a:r>
            <a:r>
              <a:rPr lang="en-US" dirty="0" smtClean="0"/>
              <a:t>Chemistry Building </a:t>
            </a:r>
            <a:r>
              <a:rPr lang="en-US" dirty="0" smtClean="0"/>
              <a:t>208A</a:t>
            </a:r>
            <a:endParaRPr lang="en-US" dirty="0" smtClean="0"/>
          </a:p>
          <a:p>
            <a:r>
              <a:rPr lang="en-US" u="sng" dirty="0" smtClean="0"/>
              <a:t>TAs (Old Chemistry Building 203A)</a:t>
            </a:r>
            <a:r>
              <a:rPr lang="en-US" dirty="0" smtClean="0"/>
              <a:t>:</a:t>
            </a:r>
            <a:endParaRPr lang="en-US" dirty="0" smtClean="0"/>
          </a:p>
          <a:p>
            <a:pPr lvl="1"/>
            <a:r>
              <a:rPr lang="en-US" i="1" u="sng" dirty="0" smtClean="0"/>
              <a:t>Lecture TA</a:t>
            </a:r>
            <a:r>
              <a:rPr lang="en-US" i="1" dirty="0" smtClean="0"/>
              <a:t>: </a:t>
            </a:r>
            <a:r>
              <a:rPr lang="en-US" b="1" i="1" dirty="0" smtClean="0"/>
              <a:t>Lavonne Hoang</a:t>
            </a:r>
            <a:endParaRPr lang="en-US" b="1" i="1" u="sng" dirty="0" smtClean="0"/>
          </a:p>
          <a:p>
            <a:pPr lvl="1"/>
            <a:r>
              <a:rPr lang="en-US" i="1" u="sng" dirty="0"/>
              <a:t>Lecture TA</a:t>
            </a:r>
            <a:r>
              <a:rPr lang="en-US" i="1" dirty="0"/>
              <a:t>: </a:t>
            </a:r>
            <a:r>
              <a:rPr lang="en-US" b="1" i="1" dirty="0" smtClean="0"/>
              <a:t>Melanie Lai </a:t>
            </a:r>
            <a:r>
              <a:rPr lang="en-US" b="1" i="1" dirty="0" err="1" smtClean="0"/>
              <a:t>Wai</a:t>
            </a:r>
            <a:endParaRPr lang="en-US" b="1" i="1" dirty="0" smtClean="0"/>
          </a:p>
          <a:p>
            <a:pPr lvl="1"/>
            <a:r>
              <a:rPr lang="en-US" i="1" u="sng" dirty="0" smtClean="0"/>
              <a:t>Head TA + Lab TA</a:t>
            </a:r>
            <a:r>
              <a:rPr lang="en-US" i="1" dirty="0" smtClean="0"/>
              <a:t>: </a:t>
            </a:r>
            <a:r>
              <a:rPr lang="en-US" b="1" i="1" dirty="0" smtClean="0"/>
              <a:t>Tessa Johnson</a:t>
            </a:r>
          </a:p>
          <a:p>
            <a:pPr lvl="1"/>
            <a:r>
              <a:rPr lang="en-US" i="1" u="sng" dirty="0" smtClean="0"/>
              <a:t>Lab </a:t>
            </a:r>
            <a:r>
              <a:rPr lang="en-US" i="1" u="sng" dirty="0"/>
              <a:t>TA</a:t>
            </a:r>
            <a:r>
              <a:rPr lang="en-US" i="1" dirty="0"/>
              <a:t>: </a:t>
            </a:r>
            <a:r>
              <a:rPr lang="en-US" b="1" i="1" dirty="0" smtClean="0"/>
              <a:t>Tess Chandler</a:t>
            </a:r>
          </a:p>
          <a:p>
            <a:pPr lvl="1"/>
            <a:r>
              <a:rPr lang="en-US" i="1" u="sng" dirty="0"/>
              <a:t>Lab TA</a:t>
            </a:r>
            <a:r>
              <a:rPr lang="en-US" i="1" dirty="0"/>
              <a:t>: </a:t>
            </a:r>
            <a:r>
              <a:rPr lang="en-US" b="1" i="1" dirty="0" smtClean="0"/>
              <a:t>Vanessa </a:t>
            </a:r>
            <a:r>
              <a:rPr lang="en-US" b="1" i="1" dirty="0" err="1" smtClean="0"/>
              <a:t>Alwan</a:t>
            </a:r>
            <a:endParaRPr lang="en-US" b="1" i="1" dirty="0" smtClean="0"/>
          </a:p>
          <a:p>
            <a:pPr lvl="1"/>
            <a:r>
              <a:rPr lang="en-US" i="1" u="sng" dirty="0"/>
              <a:t>Lab TA</a:t>
            </a:r>
            <a:r>
              <a:rPr lang="en-US" i="1" dirty="0"/>
              <a:t>: </a:t>
            </a:r>
            <a:r>
              <a:rPr lang="en-US" b="1" i="1" dirty="0" smtClean="0"/>
              <a:t>Morgan Bird</a:t>
            </a:r>
            <a:endParaRPr lang="en-US" i="1" u="sng" dirty="0"/>
          </a:p>
          <a:p>
            <a:r>
              <a:rPr lang="en-US" u="sng" dirty="0" smtClean="0"/>
              <a:t>Other</a:t>
            </a:r>
            <a:r>
              <a:rPr lang="en-US" dirty="0" smtClean="0"/>
              <a:t>:</a:t>
            </a:r>
          </a:p>
          <a:p>
            <a:pPr lvl="1"/>
            <a:r>
              <a:rPr lang="en-US" dirty="0" smtClean="0"/>
              <a:t>Dr. Mine </a:t>
            </a:r>
            <a:r>
              <a:rPr lang="en-US" dirty="0" err="1" smtClean="0"/>
              <a:t>Cetinkaya-Rundel</a:t>
            </a:r>
            <a:endParaRPr lang="en-US" dirty="0" smtClean="0"/>
          </a:p>
          <a:p>
            <a:pPr lvl="2"/>
            <a:r>
              <a:rPr lang="en-US" dirty="0" smtClean="0"/>
              <a:t>Director of Undergraduate Studies</a:t>
            </a:r>
          </a:p>
          <a:p>
            <a:pPr lvl="2"/>
            <a:r>
              <a:rPr lang="en-US" dirty="0" smtClean="0"/>
              <a:t>STA101 Course Designer, Book Author, Coursera Video </a:t>
            </a:r>
            <a:r>
              <a:rPr lang="en-US" dirty="0" smtClean="0"/>
              <a:t>Designer/Lecturer</a:t>
            </a:r>
            <a:endParaRPr lang="en-US" dirty="0" smtClean="0"/>
          </a:p>
          <a:p>
            <a:pPr lvl="1"/>
            <a:endParaRPr lang="en-US" dirty="0"/>
          </a:p>
        </p:txBody>
      </p:sp>
    </p:spTree>
    <p:extLst>
      <p:ext uri="{BB962C8B-B14F-4D97-AF65-F5344CB8AC3E}">
        <p14:creationId xmlns:p14="http://schemas.microsoft.com/office/powerpoint/2010/main" val="141573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838200" y="5331294"/>
            <a:ext cx="10515600" cy="1191491"/>
          </a:xfrm>
          <a:ln>
            <a:solidFill>
              <a:schemeClr val="tx1"/>
            </a:solidFill>
          </a:ln>
        </p:spPr>
        <p:txBody>
          <a:bodyPr>
            <a:normAutofit/>
          </a:bodyPr>
          <a:lstStyle/>
          <a:p>
            <a:pPr marL="12700">
              <a:lnSpc>
                <a:spcPct val="100000"/>
              </a:lnSpc>
              <a:spcBef>
                <a:spcPts val="275"/>
              </a:spcBef>
            </a:pPr>
            <a:r>
              <a:rPr lang="en-US" sz="2600" spc="-10" dirty="0" smtClean="0">
                <a:latin typeface="Arial"/>
                <a:cs typeface="Arial"/>
              </a:rPr>
              <a:t>Pictures </a:t>
            </a:r>
            <a:r>
              <a:rPr lang="en-US" sz="2600" dirty="0" smtClean="0">
                <a:latin typeface="Arial"/>
                <a:cs typeface="Arial"/>
              </a:rPr>
              <a:t>and </a:t>
            </a:r>
            <a:r>
              <a:rPr lang="en-US" sz="2600" spc="-10" dirty="0" smtClean="0">
                <a:latin typeface="Arial"/>
                <a:cs typeface="Arial"/>
              </a:rPr>
              <a:t>summaries </a:t>
            </a:r>
            <a:r>
              <a:rPr lang="en-US" sz="2600" dirty="0" smtClean="0">
                <a:latin typeface="Arial"/>
                <a:cs typeface="Arial"/>
              </a:rPr>
              <a:t>of</a:t>
            </a:r>
            <a:r>
              <a:rPr lang="en-US" sz="2600" spc="-55" dirty="0" smtClean="0">
                <a:latin typeface="Arial"/>
                <a:cs typeface="Arial"/>
              </a:rPr>
              <a:t> </a:t>
            </a:r>
            <a:r>
              <a:rPr lang="en-US" sz="2600" dirty="0" smtClean="0">
                <a:latin typeface="Arial"/>
                <a:cs typeface="Arial"/>
              </a:rPr>
              <a:t>data</a:t>
            </a:r>
          </a:p>
          <a:p>
            <a:pPr marL="384175" marR="81915" indent="-106680">
              <a:lnSpc>
                <a:spcPct val="103000"/>
              </a:lnSpc>
              <a:spcBef>
                <a:spcPts val="120"/>
              </a:spcBef>
              <a:buFont typeface="Arial"/>
              <a:buChar char="–"/>
              <a:tabLst>
                <a:tab pos="384810" algn="l"/>
              </a:tabLst>
            </a:pPr>
            <a:r>
              <a:rPr lang="en-US" sz="1500" b="1" i="1" spc="-30" dirty="0" smtClean="0">
                <a:latin typeface="Trebuchet MS"/>
                <a:cs typeface="Trebuchet MS"/>
              </a:rPr>
              <a:t>Unit </a:t>
            </a:r>
            <a:r>
              <a:rPr lang="en-US" sz="1500" b="1" i="1" spc="30" dirty="0" smtClean="0">
                <a:latin typeface="Trebuchet MS"/>
                <a:cs typeface="Trebuchet MS"/>
              </a:rPr>
              <a:t>1 </a:t>
            </a:r>
            <a:r>
              <a:rPr lang="en-US" sz="1500" b="1" i="1" spc="5" dirty="0" smtClean="0">
                <a:latin typeface="Trebuchet MS"/>
                <a:cs typeface="Trebuchet MS"/>
              </a:rPr>
              <a:t>- </a:t>
            </a:r>
            <a:r>
              <a:rPr lang="en-US" sz="1500" b="1" i="1" spc="-40" dirty="0" smtClean="0">
                <a:latin typeface="Trebuchet MS"/>
                <a:cs typeface="Trebuchet MS"/>
              </a:rPr>
              <a:t>Intro </a:t>
            </a:r>
            <a:r>
              <a:rPr lang="en-US" sz="1500" b="1" i="1" spc="-35" dirty="0" smtClean="0">
                <a:latin typeface="Trebuchet MS"/>
                <a:cs typeface="Trebuchet MS"/>
              </a:rPr>
              <a:t>to </a:t>
            </a:r>
            <a:r>
              <a:rPr lang="en-US" sz="1500" b="1" i="1" spc="-25" dirty="0" smtClean="0">
                <a:latin typeface="Trebuchet MS"/>
                <a:cs typeface="Trebuchet MS"/>
              </a:rPr>
              <a:t>data: </a:t>
            </a:r>
            <a:r>
              <a:rPr lang="en-US" sz="1500" spc="-10" dirty="0" smtClean="0">
                <a:solidFill>
                  <a:srgbClr val="0070C0"/>
                </a:solidFill>
                <a:latin typeface="Arial"/>
                <a:cs typeface="Arial"/>
              </a:rPr>
              <a:t>Observational </a:t>
            </a:r>
            <a:r>
              <a:rPr lang="en-US" sz="1500" spc="-5" dirty="0" smtClean="0">
                <a:solidFill>
                  <a:srgbClr val="0070C0"/>
                </a:solidFill>
                <a:latin typeface="Arial"/>
                <a:cs typeface="Arial"/>
              </a:rPr>
              <a:t>studies </a:t>
            </a:r>
            <a:r>
              <a:rPr lang="en-US" sz="1500" spc="-35" dirty="0" smtClean="0">
                <a:solidFill>
                  <a:srgbClr val="0070C0"/>
                </a:solidFill>
                <a:latin typeface="Arial"/>
                <a:cs typeface="Arial"/>
              </a:rPr>
              <a:t>&amp; </a:t>
            </a:r>
            <a:r>
              <a:rPr lang="en-US" sz="1500" spc="-5" dirty="0" smtClean="0">
                <a:solidFill>
                  <a:srgbClr val="0070C0"/>
                </a:solidFill>
                <a:latin typeface="Arial"/>
                <a:cs typeface="Arial"/>
              </a:rPr>
              <a:t>non-causal  </a:t>
            </a:r>
            <a:r>
              <a:rPr lang="en-US" sz="1500" spc="-10" dirty="0" smtClean="0">
                <a:solidFill>
                  <a:srgbClr val="0070C0"/>
                </a:solidFill>
                <a:latin typeface="Arial"/>
                <a:cs typeface="Arial"/>
              </a:rPr>
              <a:t>inference</a:t>
            </a:r>
            <a:r>
              <a:rPr lang="en-US" sz="1500" spc="-10" dirty="0" smtClean="0">
                <a:latin typeface="Arial"/>
                <a:cs typeface="Arial"/>
              </a:rPr>
              <a:t>, </a:t>
            </a:r>
            <a:r>
              <a:rPr lang="en-US" sz="1500" spc="-5" dirty="0" smtClean="0">
                <a:solidFill>
                  <a:srgbClr val="92D050"/>
                </a:solidFill>
                <a:latin typeface="Arial"/>
                <a:cs typeface="Arial"/>
              </a:rPr>
              <a:t>principles </a:t>
            </a:r>
            <a:r>
              <a:rPr lang="en-US" sz="1500" dirty="0" smtClean="0">
                <a:solidFill>
                  <a:srgbClr val="92D050"/>
                </a:solidFill>
                <a:latin typeface="Arial"/>
                <a:cs typeface="Arial"/>
              </a:rPr>
              <a:t>of </a:t>
            </a:r>
            <a:r>
              <a:rPr lang="en-US" sz="1500" spc="-10" dirty="0" smtClean="0">
                <a:solidFill>
                  <a:srgbClr val="92D050"/>
                </a:solidFill>
                <a:latin typeface="Arial"/>
                <a:cs typeface="Arial"/>
              </a:rPr>
              <a:t>experimental </a:t>
            </a:r>
            <a:r>
              <a:rPr lang="en-US" sz="1500" spc="-5" dirty="0" smtClean="0">
                <a:solidFill>
                  <a:srgbClr val="92D050"/>
                </a:solidFill>
                <a:latin typeface="Arial"/>
                <a:cs typeface="Arial"/>
              </a:rPr>
              <a:t>design </a:t>
            </a:r>
            <a:r>
              <a:rPr lang="en-US" sz="1500" spc="-35" dirty="0" smtClean="0">
                <a:solidFill>
                  <a:srgbClr val="92D050"/>
                </a:solidFill>
                <a:latin typeface="Arial"/>
                <a:cs typeface="Arial"/>
              </a:rPr>
              <a:t>&amp; </a:t>
            </a:r>
            <a:r>
              <a:rPr lang="en-US" sz="1500" spc="-10" dirty="0" smtClean="0">
                <a:solidFill>
                  <a:srgbClr val="92D050"/>
                </a:solidFill>
                <a:latin typeface="Arial"/>
                <a:cs typeface="Arial"/>
              </a:rPr>
              <a:t>causal inference</a:t>
            </a:r>
            <a:r>
              <a:rPr lang="en-US" sz="1500" spc="-10" dirty="0" smtClean="0">
                <a:latin typeface="Arial"/>
                <a:cs typeface="Arial"/>
              </a:rPr>
              <a:t>,  </a:t>
            </a:r>
            <a:r>
              <a:rPr lang="en-US" sz="1500" spc="-5" dirty="0" smtClean="0">
                <a:solidFill>
                  <a:srgbClr val="00B050"/>
                </a:solidFill>
                <a:latin typeface="Arial"/>
                <a:cs typeface="Arial"/>
              </a:rPr>
              <a:t>exploratory </a:t>
            </a:r>
            <a:r>
              <a:rPr lang="en-US" sz="1500" dirty="0" smtClean="0">
                <a:solidFill>
                  <a:srgbClr val="00B050"/>
                </a:solidFill>
                <a:latin typeface="Arial"/>
                <a:cs typeface="Arial"/>
              </a:rPr>
              <a:t>data </a:t>
            </a:r>
            <a:r>
              <a:rPr lang="en-US" sz="1500" spc="-15" dirty="0" smtClean="0">
                <a:solidFill>
                  <a:srgbClr val="00B050"/>
                </a:solidFill>
                <a:latin typeface="Arial"/>
                <a:cs typeface="Arial"/>
              </a:rPr>
              <a:t>analysis</a:t>
            </a:r>
            <a:r>
              <a:rPr lang="en-US" sz="1500" spc="-15" dirty="0" smtClean="0">
                <a:latin typeface="Arial"/>
                <a:cs typeface="Arial"/>
              </a:rPr>
              <a:t>, </a:t>
            </a:r>
            <a:r>
              <a:rPr lang="en-US" sz="1500" dirty="0" smtClean="0">
                <a:solidFill>
                  <a:srgbClr val="0070C0"/>
                </a:solidFill>
                <a:latin typeface="Arial"/>
                <a:cs typeface="Arial"/>
              </a:rPr>
              <a:t>introduction </a:t>
            </a:r>
            <a:r>
              <a:rPr lang="en-US" sz="1500" spc="10" dirty="0" smtClean="0">
                <a:solidFill>
                  <a:srgbClr val="0070C0"/>
                </a:solidFill>
                <a:latin typeface="Arial"/>
                <a:cs typeface="Arial"/>
              </a:rPr>
              <a:t>to </a:t>
            </a:r>
            <a:r>
              <a:rPr lang="en-US" sz="1500" spc="-5" dirty="0" smtClean="0">
                <a:solidFill>
                  <a:srgbClr val="0070C0"/>
                </a:solidFill>
                <a:latin typeface="Arial"/>
                <a:cs typeface="Arial"/>
              </a:rPr>
              <a:t>simulation-based statistical</a:t>
            </a:r>
            <a:r>
              <a:rPr lang="en-US" sz="1500" dirty="0" smtClean="0">
                <a:solidFill>
                  <a:srgbClr val="0070C0"/>
                </a:solidFill>
                <a:latin typeface="Arial"/>
                <a:cs typeface="Arial"/>
              </a:rPr>
              <a:t> </a:t>
            </a:r>
            <a:r>
              <a:rPr lang="en-US" sz="1500" spc="-10" dirty="0" smtClean="0">
                <a:solidFill>
                  <a:srgbClr val="0070C0"/>
                </a:solidFill>
                <a:latin typeface="Arial"/>
                <a:cs typeface="Arial"/>
              </a:rPr>
              <a:t>inference</a:t>
            </a:r>
            <a:r>
              <a:rPr lang="en-US" sz="1500" spc="-10" dirty="0" smtClean="0">
                <a:latin typeface="Arial"/>
                <a:cs typeface="Arial"/>
              </a:rPr>
              <a:t>.</a:t>
            </a:r>
            <a:endParaRPr lang="en-US" sz="1500" dirty="0" smtClean="0">
              <a:latin typeface="Arial"/>
              <a:cs typeface="Arial"/>
            </a:endParaRPr>
          </a:p>
        </p:txBody>
      </p:sp>
      <p:sp>
        <p:nvSpPr>
          <p:cNvPr id="4" name="U-Turn Arrow 3"/>
          <p:cNvSpPr/>
          <p:nvPr/>
        </p:nvSpPr>
        <p:spPr>
          <a:xfrm flipH="1">
            <a:off x="1779128" y="1431519"/>
            <a:ext cx="8342266"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aphicFrame>
        <p:nvGraphicFramePr>
          <p:cNvPr id="5" name="Diagram 4"/>
          <p:cNvGraphicFramePr/>
          <p:nvPr>
            <p:extLst/>
          </p:nvPr>
        </p:nvGraphicFramePr>
        <p:xfrm>
          <a:off x="1417384" y="419626"/>
          <a:ext cx="93122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rot="10800000">
            <a:off x="3277440" y="2321308"/>
            <a:ext cx="379320" cy="443733"/>
            <a:chOff x="1972265" y="2487466"/>
            <a:chExt cx="379320" cy="443733"/>
          </a:xfrm>
          <a:scene3d>
            <a:camera prst="orthographicFront">
              <a:rot lat="0" lon="0" rev="0"/>
            </a:camera>
            <a:lightRig rig="contrasting" dir="t">
              <a:rot lat="0" lon="0" rev="1200000"/>
            </a:lightRig>
          </a:scene3d>
        </p:grpSpPr>
        <p:sp>
          <p:nvSpPr>
            <p:cNvPr id="7" name="Right Arrow 6"/>
            <p:cNvSpPr/>
            <p:nvPr/>
          </p:nvSpPr>
          <p:spPr>
            <a:xfrm>
              <a:off x="1972265"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ight Arrow 4"/>
            <p:cNvSpPr txBox="1"/>
            <p:nvPr/>
          </p:nvSpPr>
          <p:spPr>
            <a:xfrm>
              <a:off x="1972265"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9" name="Group 8"/>
          <p:cNvGrpSpPr/>
          <p:nvPr/>
        </p:nvGrpSpPr>
        <p:grpSpPr>
          <a:xfrm rot="10800000">
            <a:off x="5826964" y="2321309"/>
            <a:ext cx="379320" cy="443733"/>
            <a:chOff x="4087157" y="2487466"/>
            <a:chExt cx="379320" cy="443733"/>
          </a:xfrm>
          <a:scene3d>
            <a:camera prst="orthographicFront">
              <a:rot lat="0" lon="0" rev="0"/>
            </a:camera>
            <a:lightRig rig="contrasting" dir="t">
              <a:rot lat="0" lon="0" rev="1200000"/>
            </a:lightRig>
          </a:scene3d>
        </p:grpSpPr>
        <p:sp>
          <p:nvSpPr>
            <p:cNvPr id="10" name="Right Arrow 9"/>
            <p:cNvSpPr/>
            <p:nvPr/>
          </p:nvSpPr>
          <p:spPr>
            <a:xfrm>
              <a:off x="4087157"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11" name="Right Arrow 4"/>
            <p:cNvSpPr txBox="1"/>
            <p:nvPr/>
          </p:nvSpPr>
          <p:spPr>
            <a:xfrm>
              <a:off x="4087157"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2" name="Group 11"/>
          <p:cNvGrpSpPr/>
          <p:nvPr/>
        </p:nvGrpSpPr>
        <p:grpSpPr>
          <a:xfrm rot="10800000">
            <a:off x="8278311" y="2303750"/>
            <a:ext cx="379320" cy="443733"/>
            <a:chOff x="7010734" y="3144693"/>
            <a:chExt cx="379320" cy="443733"/>
          </a:xfrm>
          <a:scene3d>
            <a:camera prst="orthographicFront">
              <a:rot lat="0" lon="0" rev="0"/>
            </a:camera>
            <a:lightRig rig="contrasting" dir="t">
              <a:rot lat="0" lon="0" rev="1200000"/>
            </a:lightRig>
          </a:scene3d>
        </p:grpSpPr>
        <p:sp>
          <p:nvSpPr>
            <p:cNvPr id="13" name="Right Arrow 12"/>
            <p:cNvSpPr/>
            <p:nvPr/>
          </p:nvSpPr>
          <p:spPr>
            <a:xfrm>
              <a:off x="7010734" y="3144693"/>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4" name="Right Arrow 4"/>
            <p:cNvSpPr txBox="1"/>
            <p:nvPr/>
          </p:nvSpPr>
          <p:spPr>
            <a:xfrm>
              <a:off x="7010734" y="3233440"/>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5" name="U-Turn Arrow 14"/>
          <p:cNvSpPr/>
          <p:nvPr/>
        </p:nvSpPr>
        <p:spPr>
          <a:xfrm flipH="1">
            <a:off x="1779129" y="1431518"/>
            <a:ext cx="5557838"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a:off x="400050" y="2982869"/>
            <a:ext cx="842963" cy="2921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U-Turn Arrow 16"/>
          <p:cNvSpPr/>
          <p:nvPr/>
        </p:nvSpPr>
        <p:spPr>
          <a:xfrm flipH="1">
            <a:off x="1779128" y="1431517"/>
            <a:ext cx="3224214"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flipH="1" flipV="1">
            <a:off x="2429164" y="4184074"/>
            <a:ext cx="3644357" cy="1164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895274" y="4175296"/>
            <a:ext cx="1178247" cy="12061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96000" y="4142700"/>
            <a:ext cx="1240967" cy="1178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096000" y="4184072"/>
            <a:ext cx="3860800" cy="1136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8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838200" y="5331294"/>
            <a:ext cx="10515600" cy="1191491"/>
          </a:xfrm>
          <a:ln>
            <a:solidFill>
              <a:schemeClr val="tx1"/>
            </a:solidFill>
          </a:ln>
        </p:spPr>
        <p:txBody>
          <a:bodyPr>
            <a:normAutofit fontScale="70000" lnSpcReduction="20000"/>
          </a:bodyPr>
          <a:lstStyle/>
          <a:p>
            <a:pPr marL="12700">
              <a:lnSpc>
                <a:spcPct val="100000"/>
              </a:lnSpc>
              <a:spcBef>
                <a:spcPts val="35"/>
              </a:spcBef>
            </a:pPr>
            <a:r>
              <a:rPr lang="en-US" sz="4400" spc="-5" dirty="0">
                <a:solidFill>
                  <a:srgbClr val="0070C0"/>
                </a:solidFill>
                <a:latin typeface="Arial"/>
                <a:cs typeface="Arial"/>
              </a:rPr>
              <a:t>Mathematics behind</a:t>
            </a:r>
            <a:r>
              <a:rPr lang="en-US" sz="4400" spc="-80" dirty="0">
                <a:solidFill>
                  <a:srgbClr val="0070C0"/>
                </a:solidFill>
                <a:latin typeface="Arial"/>
                <a:cs typeface="Arial"/>
              </a:rPr>
              <a:t> </a:t>
            </a:r>
            <a:r>
              <a:rPr lang="en-US" sz="4400" dirty="0">
                <a:solidFill>
                  <a:srgbClr val="0070C0"/>
                </a:solidFill>
                <a:latin typeface="Arial"/>
                <a:cs typeface="Arial"/>
              </a:rPr>
              <a:t>statistics</a:t>
            </a:r>
          </a:p>
          <a:p>
            <a:pPr marL="384175" marR="46990" indent="-106680">
              <a:lnSpc>
                <a:spcPct val="103000"/>
              </a:lnSpc>
              <a:spcBef>
                <a:spcPts val="120"/>
              </a:spcBef>
              <a:buFont typeface="Arial"/>
              <a:buChar char="–"/>
              <a:tabLst>
                <a:tab pos="384810" algn="l"/>
              </a:tabLst>
            </a:pPr>
            <a:r>
              <a:rPr lang="en-US" b="1" i="1" spc="-30" dirty="0">
                <a:solidFill>
                  <a:srgbClr val="0070C0"/>
                </a:solidFill>
                <a:latin typeface="Trebuchet MS"/>
                <a:cs typeface="Trebuchet MS"/>
              </a:rPr>
              <a:t>Unit </a:t>
            </a:r>
            <a:r>
              <a:rPr lang="en-US" b="1" i="1" spc="30" dirty="0">
                <a:solidFill>
                  <a:srgbClr val="0070C0"/>
                </a:solidFill>
                <a:latin typeface="Trebuchet MS"/>
                <a:cs typeface="Trebuchet MS"/>
              </a:rPr>
              <a:t>2 </a:t>
            </a:r>
            <a:r>
              <a:rPr lang="en-US" b="1" i="1" spc="5" dirty="0">
                <a:solidFill>
                  <a:srgbClr val="0070C0"/>
                </a:solidFill>
                <a:latin typeface="Trebuchet MS"/>
                <a:cs typeface="Trebuchet MS"/>
              </a:rPr>
              <a:t>- </a:t>
            </a:r>
            <a:r>
              <a:rPr lang="en-US" b="1" i="1" spc="-30" dirty="0">
                <a:solidFill>
                  <a:srgbClr val="0070C0"/>
                </a:solidFill>
                <a:latin typeface="Trebuchet MS"/>
                <a:cs typeface="Trebuchet MS"/>
              </a:rPr>
              <a:t>Probability </a:t>
            </a:r>
            <a:r>
              <a:rPr lang="en-US" b="1" i="1" spc="-60" dirty="0">
                <a:solidFill>
                  <a:srgbClr val="0070C0"/>
                </a:solidFill>
                <a:latin typeface="Trebuchet MS"/>
                <a:cs typeface="Trebuchet MS"/>
              </a:rPr>
              <a:t>&amp; </a:t>
            </a:r>
            <a:r>
              <a:rPr lang="en-US" b="1" i="1" spc="-30" dirty="0">
                <a:solidFill>
                  <a:srgbClr val="0070C0"/>
                </a:solidFill>
                <a:latin typeface="Trebuchet MS"/>
                <a:cs typeface="Trebuchet MS"/>
              </a:rPr>
              <a:t>distributions</a:t>
            </a:r>
            <a:r>
              <a:rPr lang="en-US" i="1" spc="-30" dirty="0">
                <a:solidFill>
                  <a:srgbClr val="0070C0"/>
                </a:solidFill>
                <a:latin typeface="Trebuchet MS"/>
                <a:cs typeface="Trebuchet MS"/>
              </a:rPr>
              <a:t>: </a:t>
            </a:r>
            <a:r>
              <a:rPr lang="en-US" spc="-5" dirty="0">
                <a:solidFill>
                  <a:srgbClr val="0070C0"/>
                </a:solidFill>
                <a:latin typeface="Arial"/>
                <a:cs typeface="Arial"/>
              </a:rPr>
              <a:t>Basics </a:t>
            </a:r>
            <a:r>
              <a:rPr lang="en-US" dirty="0">
                <a:solidFill>
                  <a:srgbClr val="0070C0"/>
                </a:solidFill>
                <a:latin typeface="Arial"/>
                <a:cs typeface="Arial"/>
              </a:rPr>
              <a:t>of </a:t>
            </a:r>
            <a:r>
              <a:rPr lang="en-US" spc="-5" dirty="0">
                <a:solidFill>
                  <a:srgbClr val="0070C0"/>
                </a:solidFill>
                <a:latin typeface="Arial"/>
                <a:cs typeface="Arial"/>
              </a:rPr>
              <a:t>probability </a:t>
            </a:r>
            <a:r>
              <a:rPr lang="en-US" dirty="0">
                <a:solidFill>
                  <a:srgbClr val="0070C0"/>
                </a:solidFill>
                <a:latin typeface="Arial"/>
                <a:cs typeface="Arial"/>
              </a:rPr>
              <a:t>and </a:t>
            </a:r>
            <a:r>
              <a:rPr lang="en-US" dirty="0" smtClean="0">
                <a:solidFill>
                  <a:srgbClr val="0070C0"/>
                </a:solidFill>
                <a:latin typeface="Arial"/>
                <a:cs typeface="Arial"/>
              </a:rPr>
              <a:t>chance </a:t>
            </a:r>
            <a:r>
              <a:rPr lang="en-US" spc="-5" dirty="0">
                <a:solidFill>
                  <a:srgbClr val="0070C0"/>
                </a:solidFill>
                <a:latin typeface="Arial"/>
                <a:cs typeface="Arial"/>
              </a:rPr>
              <a:t>processes, </a:t>
            </a:r>
            <a:r>
              <a:rPr lang="en-US" spc="-15" dirty="0">
                <a:solidFill>
                  <a:srgbClr val="0070C0"/>
                </a:solidFill>
                <a:latin typeface="Arial"/>
                <a:cs typeface="Arial"/>
              </a:rPr>
              <a:t>Bayesian </a:t>
            </a:r>
            <a:r>
              <a:rPr lang="en-US" spc="-5" dirty="0">
                <a:solidFill>
                  <a:srgbClr val="0070C0"/>
                </a:solidFill>
                <a:latin typeface="Arial"/>
                <a:cs typeface="Arial"/>
              </a:rPr>
              <a:t>perspective </a:t>
            </a:r>
            <a:r>
              <a:rPr lang="en-US" spc="-15" dirty="0">
                <a:solidFill>
                  <a:srgbClr val="0070C0"/>
                </a:solidFill>
                <a:latin typeface="Arial"/>
                <a:cs typeface="Arial"/>
              </a:rPr>
              <a:t>in </a:t>
            </a:r>
            <a:r>
              <a:rPr lang="en-US" spc="-5" dirty="0">
                <a:solidFill>
                  <a:srgbClr val="0070C0"/>
                </a:solidFill>
                <a:latin typeface="Arial"/>
                <a:cs typeface="Arial"/>
              </a:rPr>
              <a:t>statistical </a:t>
            </a:r>
            <a:r>
              <a:rPr lang="en-US" spc="-10" dirty="0">
                <a:solidFill>
                  <a:srgbClr val="0070C0"/>
                </a:solidFill>
                <a:latin typeface="Arial"/>
                <a:cs typeface="Arial"/>
              </a:rPr>
              <a:t>inference, </a:t>
            </a:r>
            <a:r>
              <a:rPr lang="en-US" spc="-5" dirty="0" smtClean="0">
                <a:solidFill>
                  <a:srgbClr val="0070C0"/>
                </a:solidFill>
                <a:latin typeface="Arial"/>
                <a:cs typeface="Arial"/>
              </a:rPr>
              <a:t>the </a:t>
            </a:r>
            <a:r>
              <a:rPr lang="en-US" spc="-5" dirty="0">
                <a:solidFill>
                  <a:srgbClr val="0070C0"/>
                </a:solidFill>
                <a:latin typeface="Arial"/>
                <a:cs typeface="Arial"/>
              </a:rPr>
              <a:t>normal </a:t>
            </a:r>
            <a:r>
              <a:rPr lang="en-US" dirty="0">
                <a:solidFill>
                  <a:srgbClr val="0070C0"/>
                </a:solidFill>
                <a:latin typeface="Arial"/>
                <a:cs typeface="Arial"/>
              </a:rPr>
              <a:t>and </a:t>
            </a:r>
            <a:r>
              <a:rPr lang="en-US" spc="-10" dirty="0">
                <a:solidFill>
                  <a:srgbClr val="0070C0"/>
                </a:solidFill>
                <a:latin typeface="Arial"/>
                <a:cs typeface="Arial"/>
              </a:rPr>
              <a:t>binomial</a:t>
            </a:r>
            <a:r>
              <a:rPr lang="en-US" spc="25" dirty="0">
                <a:solidFill>
                  <a:srgbClr val="0070C0"/>
                </a:solidFill>
                <a:latin typeface="Arial"/>
                <a:cs typeface="Arial"/>
              </a:rPr>
              <a:t> </a:t>
            </a:r>
            <a:r>
              <a:rPr lang="en-US" dirty="0">
                <a:solidFill>
                  <a:srgbClr val="0070C0"/>
                </a:solidFill>
                <a:latin typeface="Arial"/>
                <a:cs typeface="Arial"/>
              </a:rPr>
              <a:t>distributions.</a:t>
            </a:r>
          </a:p>
        </p:txBody>
      </p:sp>
      <p:sp>
        <p:nvSpPr>
          <p:cNvPr id="4" name="U-Turn Arrow 3"/>
          <p:cNvSpPr/>
          <p:nvPr/>
        </p:nvSpPr>
        <p:spPr>
          <a:xfrm flipH="1">
            <a:off x="1779128" y="1431519"/>
            <a:ext cx="8342266"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graphicFrame>
        <p:nvGraphicFramePr>
          <p:cNvPr id="5" name="Diagram 4"/>
          <p:cNvGraphicFramePr/>
          <p:nvPr>
            <p:extLst/>
          </p:nvPr>
        </p:nvGraphicFramePr>
        <p:xfrm>
          <a:off x="1417384" y="419626"/>
          <a:ext cx="93122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rot="10800000">
            <a:off x="3277440" y="2321308"/>
            <a:ext cx="379320" cy="443733"/>
            <a:chOff x="1972265" y="2487466"/>
            <a:chExt cx="379320" cy="443733"/>
          </a:xfrm>
          <a:scene3d>
            <a:camera prst="orthographicFront">
              <a:rot lat="0" lon="0" rev="0"/>
            </a:camera>
            <a:lightRig rig="contrasting" dir="t">
              <a:rot lat="0" lon="0" rev="1200000"/>
            </a:lightRig>
          </a:scene3d>
        </p:grpSpPr>
        <p:sp>
          <p:nvSpPr>
            <p:cNvPr id="7" name="Right Arrow 6"/>
            <p:cNvSpPr/>
            <p:nvPr/>
          </p:nvSpPr>
          <p:spPr>
            <a:xfrm>
              <a:off x="1972265"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ight Arrow 4"/>
            <p:cNvSpPr txBox="1"/>
            <p:nvPr/>
          </p:nvSpPr>
          <p:spPr>
            <a:xfrm>
              <a:off x="1972265"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9" name="Group 8"/>
          <p:cNvGrpSpPr/>
          <p:nvPr/>
        </p:nvGrpSpPr>
        <p:grpSpPr>
          <a:xfrm rot="10800000">
            <a:off x="5826964" y="2321309"/>
            <a:ext cx="379320" cy="443733"/>
            <a:chOff x="4087157" y="2487466"/>
            <a:chExt cx="379320" cy="443733"/>
          </a:xfrm>
          <a:scene3d>
            <a:camera prst="orthographicFront">
              <a:rot lat="0" lon="0" rev="0"/>
            </a:camera>
            <a:lightRig rig="contrasting" dir="t">
              <a:rot lat="0" lon="0" rev="1200000"/>
            </a:lightRig>
          </a:scene3d>
        </p:grpSpPr>
        <p:sp>
          <p:nvSpPr>
            <p:cNvPr id="10" name="Right Arrow 9"/>
            <p:cNvSpPr/>
            <p:nvPr/>
          </p:nvSpPr>
          <p:spPr>
            <a:xfrm>
              <a:off x="4087157" y="2487466"/>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11" name="Right Arrow 4"/>
            <p:cNvSpPr txBox="1"/>
            <p:nvPr/>
          </p:nvSpPr>
          <p:spPr>
            <a:xfrm>
              <a:off x="4087157" y="2576213"/>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grpSp>
        <p:nvGrpSpPr>
          <p:cNvPr id="12" name="Group 11"/>
          <p:cNvGrpSpPr/>
          <p:nvPr/>
        </p:nvGrpSpPr>
        <p:grpSpPr>
          <a:xfrm rot="10800000">
            <a:off x="8278311" y="2303750"/>
            <a:ext cx="379320" cy="443733"/>
            <a:chOff x="7010734" y="3144693"/>
            <a:chExt cx="379320" cy="443733"/>
          </a:xfrm>
          <a:scene3d>
            <a:camera prst="orthographicFront">
              <a:rot lat="0" lon="0" rev="0"/>
            </a:camera>
            <a:lightRig rig="contrasting" dir="t">
              <a:rot lat="0" lon="0" rev="1200000"/>
            </a:lightRig>
          </a:scene3d>
        </p:grpSpPr>
        <p:sp>
          <p:nvSpPr>
            <p:cNvPr id="13" name="Right Arrow 12"/>
            <p:cNvSpPr/>
            <p:nvPr/>
          </p:nvSpPr>
          <p:spPr>
            <a:xfrm>
              <a:off x="7010734" y="3144693"/>
              <a:ext cx="379320" cy="443733"/>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14" name="Right Arrow 4"/>
            <p:cNvSpPr txBox="1"/>
            <p:nvPr/>
          </p:nvSpPr>
          <p:spPr>
            <a:xfrm>
              <a:off x="7010734" y="3233440"/>
              <a:ext cx="265524" cy="266239"/>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5" name="U-Turn Arrow 14"/>
          <p:cNvSpPr/>
          <p:nvPr/>
        </p:nvSpPr>
        <p:spPr>
          <a:xfrm flipH="1">
            <a:off x="1779129" y="1431518"/>
            <a:ext cx="5557838"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a:off x="400050" y="2982869"/>
            <a:ext cx="842963" cy="2921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U-Turn Arrow 16"/>
          <p:cNvSpPr/>
          <p:nvPr/>
        </p:nvSpPr>
        <p:spPr>
          <a:xfrm flipH="1">
            <a:off x="1779128" y="1431517"/>
            <a:ext cx="3224214" cy="548708"/>
          </a:xfrm>
          <a:prstGeom prst="uturnArrow">
            <a:avLst>
              <a:gd name="adj1" fmla="val 32832"/>
              <a:gd name="adj2" fmla="val 25000"/>
              <a:gd name="adj3" fmla="val 31266"/>
              <a:gd name="adj4" fmla="val 50000"/>
              <a:gd name="adj5" fmla="val 10000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cxnSp>
        <p:nvCxnSpPr>
          <p:cNvPr id="28" name="Straight Arrow Connector 27"/>
          <p:cNvCxnSpPr/>
          <p:nvPr/>
        </p:nvCxnSpPr>
        <p:spPr>
          <a:xfrm flipV="1">
            <a:off x="6096000" y="4184072"/>
            <a:ext cx="3860800" cy="11367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3607" y="4646802"/>
            <a:ext cx="2327564" cy="369332"/>
          </a:xfrm>
          <a:prstGeom prst="rect">
            <a:avLst/>
          </a:prstGeom>
          <a:noFill/>
        </p:spPr>
        <p:txBody>
          <a:bodyPr wrap="square" rtlCol="0">
            <a:spAutoFit/>
          </a:bodyPr>
          <a:lstStyle/>
          <a:p>
            <a:r>
              <a:rPr lang="en-US" dirty="0" smtClean="0"/>
              <a:t>Building blocks</a:t>
            </a:r>
            <a:endParaRPr lang="en-US" dirty="0"/>
          </a:p>
        </p:txBody>
      </p:sp>
    </p:spTree>
    <p:extLst>
      <p:ext uri="{BB962C8B-B14F-4D97-AF65-F5344CB8AC3E}">
        <p14:creationId xmlns:p14="http://schemas.microsoft.com/office/powerpoint/2010/main" val="1853776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9056</TotalTime>
  <Words>2071</Words>
  <Application>Microsoft Office PowerPoint</Application>
  <PresentationFormat>Widescreen</PresentationFormat>
  <Paragraphs>305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Helvetica Neue</vt:lpstr>
      <vt:lpstr>Times New Roman</vt:lpstr>
      <vt:lpstr>Trebuchet MS</vt:lpstr>
      <vt:lpstr>Office Theme</vt:lpstr>
      <vt:lpstr>Data Analysis and Statistical Inference STA101-FALL 2018</vt:lpstr>
      <vt:lpstr>PowerPoint Presentation</vt:lpstr>
      <vt:lpstr>PowerPoint Presentation</vt:lpstr>
      <vt:lpstr>Objectives</vt:lpstr>
      <vt:lpstr>PowerPoint Presentation</vt:lpstr>
      <vt:lpstr>Class Times and Locations</vt:lpstr>
      <vt:lpstr>Who’s involved?</vt:lpstr>
      <vt:lpstr>Course Overview</vt:lpstr>
      <vt:lpstr>Course Overview</vt:lpstr>
      <vt:lpstr>Course Overview</vt:lpstr>
      <vt:lpstr>Course Overview</vt:lpstr>
      <vt:lpstr>Required for Course</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General Class Structure: Flipped Class</vt:lpstr>
      <vt:lpstr>Grades</vt:lpstr>
      <vt:lpstr>Teams</vt:lpstr>
      <vt:lpstr>Tips for Success</vt:lpstr>
      <vt:lpstr>Policies: When in doubt… check with the syllabus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STA101-FALL 2018</dc:title>
  <dc:creator>Dr Victoria Ellison, Ph.D.</dc:creator>
  <cp:lastModifiedBy>Dr Victoria Ellison, Ph.D.</cp:lastModifiedBy>
  <cp:revision>67</cp:revision>
  <dcterms:created xsi:type="dcterms:W3CDTF">2018-08-22T01:26:00Z</dcterms:created>
  <dcterms:modified xsi:type="dcterms:W3CDTF">2019-01-09T01:00:34Z</dcterms:modified>
</cp:coreProperties>
</file>